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63" r:id="rId3"/>
    <p:sldId id="264" r:id="rId4"/>
    <p:sldId id="262" r:id="rId5"/>
    <p:sldId id="266" r:id="rId6"/>
    <p:sldId id="269" r:id="rId7"/>
    <p:sldId id="277" r:id="rId8"/>
    <p:sldId id="281" r:id="rId9"/>
    <p:sldId id="270" r:id="rId10"/>
    <p:sldId id="271" r:id="rId11"/>
    <p:sldId id="272" r:id="rId12"/>
    <p:sldId id="273" r:id="rId13"/>
    <p:sldId id="274" r:id="rId14"/>
    <p:sldId id="275" r:id="rId15"/>
    <p:sldId id="267" r:id="rId16"/>
    <p:sldId id="268" r:id="rId17"/>
    <p:sldId id="276" r:id="rId18"/>
    <p:sldId id="278" r:id="rId19"/>
    <p:sldId id="279" r:id="rId20"/>
    <p:sldId id="280" r:id="rId21"/>
    <p:sldId id="25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68" autoAdjust="0"/>
  </p:normalViewPr>
  <p:slideViewPr>
    <p:cSldViewPr>
      <p:cViewPr varScale="1">
        <p:scale>
          <a:sx n="63" d="100"/>
          <a:sy n="63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Лист1!$C$2:$H$2</c:f>
              <c:strCache>
                <c:ptCount val="6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</c:strCache>
            </c:strRef>
          </c:cat>
          <c:val>
            <c:numRef>
              <c:f>Лист1!$C$3:$H$3</c:f>
              <c:numCache>
                <c:formatCode>General</c:formatCode>
                <c:ptCount val="6"/>
                <c:pt idx="0">
                  <c:v>1.82</c:v>
                </c:pt>
                <c:pt idx="1">
                  <c:v>1.74</c:v>
                </c:pt>
                <c:pt idx="2">
                  <c:v>1.7</c:v>
                </c:pt>
                <c:pt idx="3">
                  <c:v>1.66</c:v>
                </c:pt>
                <c:pt idx="4">
                  <c:v>1.62</c:v>
                </c:pt>
                <c:pt idx="5">
                  <c:v>1.58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513472"/>
        <c:axId val="58999936"/>
      </c:barChart>
      <c:catAx>
        <c:axId val="103513472"/>
        <c:scaling>
          <c:orientation val="minMax"/>
        </c:scaling>
        <c:delete val="0"/>
        <c:axPos val="b"/>
        <c:majorTickMark val="out"/>
        <c:minorTickMark val="none"/>
        <c:tickLblPos val="nextTo"/>
        <c:crossAx val="58999936"/>
        <c:crosses val="autoZero"/>
        <c:auto val="1"/>
        <c:lblAlgn val="ctr"/>
        <c:lblOffset val="100"/>
        <c:noMultiLvlLbl val="0"/>
      </c:catAx>
      <c:valAx>
        <c:axId val="58999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5134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847487-F085-4AF2-A887-A30DCAFEEE4C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BF83956-E594-4190-8BA1-FC676C41E9FA}">
      <dgm:prSet phldrT="[Текст]" custT="1"/>
      <dgm:spPr/>
      <dgm:t>
        <a:bodyPr/>
        <a:lstStyle/>
        <a:p>
          <a:r>
            <a:rPr lang="ru-RU" sz="1800" b="1" dirty="0" smtClean="0"/>
            <a:t>формирование гибкой, подотчетной обществу системы непрерывного образования</a:t>
          </a:r>
          <a:r>
            <a:rPr lang="ru-RU" sz="1600" b="0" dirty="0" smtClean="0"/>
            <a:t>, </a:t>
          </a:r>
          <a:r>
            <a:rPr lang="ru-RU" sz="1400" b="0" dirty="0" smtClean="0"/>
            <a:t>развивающей человеческий потенциал, обеспечивающей текущие и перспективные потребности социально-экономического развития Российской Федерации;</a:t>
          </a:r>
          <a:endParaRPr lang="ru-RU" sz="1400" b="0" dirty="0"/>
        </a:p>
      </dgm:t>
    </dgm:pt>
    <dgm:pt modelId="{4E7187A1-05D3-4014-BD0F-C83B091BDE93}" type="parTrans" cxnId="{06E6D48C-EB6A-464E-A67A-9B1AC1A9D647}">
      <dgm:prSet/>
      <dgm:spPr/>
      <dgm:t>
        <a:bodyPr/>
        <a:lstStyle/>
        <a:p>
          <a:endParaRPr lang="ru-RU"/>
        </a:p>
      </dgm:t>
    </dgm:pt>
    <dgm:pt modelId="{D9C65968-8464-4F29-A14E-EDC6ADF57AE0}" type="sibTrans" cxnId="{06E6D48C-EB6A-464E-A67A-9B1AC1A9D647}">
      <dgm:prSet/>
      <dgm:spPr/>
      <dgm:t>
        <a:bodyPr/>
        <a:lstStyle/>
        <a:p>
          <a:endParaRPr lang="ru-RU"/>
        </a:p>
      </dgm:t>
    </dgm:pt>
    <dgm:pt modelId="{C410354F-B97F-45F0-9469-3A55365BA26B}">
      <dgm:prSet phldrT="[Текст]" custT="1"/>
      <dgm:spPr/>
      <dgm:t>
        <a:bodyPr/>
        <a:lstStyle/>
        <a:p>
          <a:r>
            <a:rPr lang="ru-RU" sz="1800" b="1" dirty="0" smtClean="0"/>
            <a:t>развитие инфраструктуры и организационно-экономических механизмов</a:t>
          </a:r>
          <a:r>
            <a:rPr lang="ru-RU" sz="1800" b="0" dirty="0" smtClean="0"/>
            <a:t>, обеспечивающих </a:t>
          </a:r>
          <a:r>
            <a:rPr lang="ru-RU" sz="1400" b="0" dirty="0" smtClean="0"/>
            <a:t>максимально равную доступность услуг дошкольного, общего, дополнительного образования детей;</a:t>
          </a:r>
          <a:endParaRPr lang="ru-RU" sz="1400" b="0" dirty="0"/>
        </a:p>
      </dgm:t>
    </dgm:pt>
    <dgm:pt modelId="{78605089-F67C-44CB-A3B4-2E029738017A}" type="parTrans" cxnId="{3B09A4FF-73AB-48B9-B257-6BA7A3A42FFC}">
      <dgm:prSet/>
      <dgm:spPr/>
      <dgm:t>
        <a:bodyPr/>
        <a:lstStyle/>
        <a:p>
          <a:endParaRPr lang="ru-RU"/>
        </a:p>
      </dgm:t>
    </dgm:pt>
    <dgm:pt modelId="{C1E0F629-1F75-4538-8644-9CC10EA58AB7}" type="sibTrans" cxnId="{3B09A4FF-73AB-48B9-B257-6BA7A3A42FFC}">
      <dgm:prSet/>
      <dgm:spPr/>
      <dgm:t>
        <a:bodyPr/>
        <a:lstStyle/>
        <a:p>
          <a:endParaRPr lang="ru-RU"/>
        </a:p>
      </dgm:t>
    </dgm:pt>
    <dgm:pt modelId="{51252733-1D2C-45F4-9872-80E5B73C01BF}">
      <dgm:prSet phldrT="[Текст]" custT="1"/>
      <dgm:spPr/>
      <dgm:t>
        <a:bodyPr/>
        <a:lstStyle/>
        <a:p>
          <a:r>
            <a:rPr lang="ru-RU" sz="1800" b="1" dirty="0" smtClean="0"/>
            <a:t>модернизация образовательных программ</a:t>
          </a:r>
          <a:r>
            <a:rPr lang="ru-RU" sz="1400" b="0" dirty="0" smtClean="0"/>
            <a:t> в системах дошкольного, общего и дополнительного образования детей, направленная на достижение современного качества учебных результатов и результатов социализации;</a:t>
          </a:r>
          <a:endParaRPr lang="ru-RU" sz="1400" b="0" dirty="0"/>
        </a:p>
      </dgm:t>
    </dgm:pt>
    <dgm:pt modelId="{AC02A8C9-4941-4E25-82C7-9FDE9183FF46}" type="parTrans" cxnId="{E809BA71-AFA9-4522-A67E-77D54773EA74}">
      <dgm:prSet/>
      <dgm:spPr/>
      <dgm:t>
        <a:bodyPr/>
        <a:lstStyle/>
        <a:p>
          <a:endParaRPr lang="ru-RU"/>
        </a:p>
      </dgm:t>
    </dgm:pt>
    <dgm:pt modelId="{03896A1B-F569-41C9-AC35-6FADEF6B5974}" type="sibTrans" cxnId="{E809BA71-AFA9-4522-A67E-77D54773EA74}">
      <dgm:prSet/>
      <dgm:spPr/>
      <dgm:t>
        <a:bodyPr/>
        <a:lstStyle/>
        <a:p>
          <a:endParaRPr lang="ru-RU"/>
        </a:p>
      </dgm:t>
    </dgm:pt>
    <dgm:pt modelId="{9138DA08-6644-4D33-920E-E4E4D87A3743}">
      <dgm:prSet phldrT="[Текст]" custT="1"/>
      <dgm:spPr/>
      <dgm:t>
        <a:bodyPr/>
        <a:lstStyle/>
        <a:p>
          <a:r>
            <a:rPr lang="ru-RU" sz="1800" b="1" dirty="0" smtClean="0"/>
            <a:t>создание современной системы оценки качества образования </a:t>
          </a:r>
          <a:r>
            <a:rPr lang="ru-RU" sz="1400" b="0" dirty="0" smtClean="0"/>
            <a:t>на основе принципов открытости, объективности, прозрачности, общественно-профессионального участия;</a:t>
          </a:r>
          <a:endParaRPr lang="ru-RU" sz="1400" b="0" dirty="0"/>
        </a:p>
      </dgm:t>
    </dgm:pt>
    <dgm:pt modelId="{9E2C944E-3282-4156-A48B-91BDAC6CF9F1}" type="parTrans" cxnId="{6C2EAD02-085C-435A-94D2-2459768C6DC0}">
      <dgm:prSet/>
      <dgm:spPr/>
      <dgm:t>
        <a:bodyPr/>
        <a:lstStyle/>
        <a:p>
          <a:endParaRPr lang="ru-RU"/>
        </a:p>
      </dgm:t>
    </dgm:pt>
    <dgm:pt modelId="{540ADC07-15AE-4EC6-8AB4-C648CBDE2F7F}" type="sibTrans" cxnId="{6C2EAD02-085C-435A-94D2-2459768C6DC0}">
      <dgm:prSet/>
      <dgm:spPr/>
      <dgm:t>
        <a:bodyPr/>
        <a:lstStyle/>
        <a:p>
          <a:endParaRPr lang="ru-RU"/>
        </a:p>
      </dgm:t>
    </dgm:pt>
    <dgm:pt modelId="{E671851C-4F04-418D-B274-EF341AD0D9DC}">
      <dgm:prSet phldrT="[Текст]" custT="1"/>
      <dgm:spPr/>
      <dgm:t>
        <a:bodyPr/>
        <a:lstStyle/>
        <a:p>
          <a:r>
            <a:rPr lang="ru-RU" sz="1400" b="0" dirty="0" smtClean="0"/>
            <a:t>обеспечение </a:t>
          </a:r>
          <a:r>
            <a:rPr lang="ru-RU" sz="1800" b="1" dirty="0" smtClean="0"/>
            <a:t>эффективной системы по социализации, самореализации и </a:t>
          </a:r>
          <a:r>
            <a:rPr lang="ru-RU" sz="1400" b="0" dirty="0" smtClean="0"/>
            <a:t>развитию потенциала молодежи</a:t>
          </a:r>
          <a:endParaRPr lang="ru-RU" sz="1400" b="0" dirty="0"/>
        </a:p>
      </dgm:t>
    </dgm:pt>
    <dgm:pt modelId="{B6E669CD-B0B2-42F4-8C70-0378E8F87BFB}" type="parTrans" cxnId="{37B9059D-6E95-4027-91F0-2577EC012ED4}">
      <dgm:prSet/>
      <dgm:spPr/>
      <dgm:t>
        <a:bodyPr/>
        <a:lstStyle/>
        <a:p>
          <a:endParaRPr lang="ru-RU"/>
        </a:p>
      </dgm:t>
    </dgm:pt>
    <dgm:pt modelId="{B8369EDC-1F17-44EC-A717-A67D6FEA2410}" type="sibTrans" cxnId="{37B9059D-6E95-4027-91F0-2577EC012ED4}">
      <dgm:prSet/>
      <dgm:spPr/>
      <dgm:t>
        <a:bodyPr/>
        <a:lstStyle/>
        <a:p>
          <a:endParaRPr lang="ru-RU"/>
        </a:p>
      </dgm:t>
    </dgm:pt>
    <dgm:pt modelId="{ECA4EFE9-572A-440C-A179-9BCDAC57D694}" type="pres">
      <dgm:prSet presAssocID="{9C847487-F085-4AF2-A887-A30DCAFEEE4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564B3B-7E34-4E17-BA5B-7071E7578E86}" type="pres">
      <dgm:prSet presAssocID="{0BF83956-E594-4190-8BA1-FC676C41E9FA}" presName="parentLin" presStyleCnt="0"/>
      <dgm:spPr/>
    </dgm:pt>
    <dgm:pt modelId="{284D997C-3195-460A-A543-625A79F6A422}" type="pres">
      <dgm:prSet presAssocID="{0BF83956-E594-4190-8BA1-FC676C41E9F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58E4745E-93E5-4116-8E14-5D8FEFE414EF}" type="pres">
      <dgm:prSet presAssocID="{0BF83956-E594-4190-8BA1-FC676C41E9FA}" presName="parentText" presStyleLbl="node1" presStyleIdx="0" presStyleCnt="5" custScaleX="163814" custScaleY="330841" custLinFactNeighborX="98" custLinFactNeighborY="-98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29F5FE-FFA0-463B-AC2F-EF579A289B7E}" type="pres">
      <dgm:prSet presAssocID="{0BF83956-E594-4190-8BA1-FC676C41E9FA}" presName="negativeSpace" presStyleCnt="0"/>
      <dgm:spPr/>
    </dgm:pt>
    <dgm:pt modelId="{E03DE3D5-FEEA-4EB9-9AAB-8E4C6673E129}" type="pres">
      <dgm:prSet presAssocID="{0BF83956-E594-4190-8BA1-FC676C41E9FA}" presName="childText" presStyleLbl="conFgAcc1" presStyleIdx="0" presStyleCnt="5">
        <dgm:presLayoutVars>
          <dgm:bulletEnabled val="1"/>
        </dgm:presLayoutVars>
      </dgm:prSet>
      <dgm:spPr/>
    </dgm:pt>
    <dgm:pt modelId="{E839F58C-2E22-4FF0-933F-961B0D41BA4A}" type="pres">
      <dgm:prSet presAssocID="{D9C65968-8464-4F29-A14E-EDC6ADF57AE0}" presName="spaceBetweenRectangles" presStyleCnt="0"/>
      <dgm:spPr/>
    </dgm:pt>
    <dgm:pt modelId="{9305BE4B-5243-4B6C-8A2C-A5E05AD26838}" type="pres">
      <dgm:prSet presAssocID="{C410354F-B97F-45F0-9469-3A55365BA26B}" presName="parentLin" presStyleCnt="0"/>
      <dgm:spPr/>
    </dgm:pt>
    <dgm:pt modelId="{18CCBC71-C092-44A8-862B-4F1C028D1F88}" type="pres">
      <dgm:prSet presAssocID="{C410354F-B97F-45F0-9469-3A55365BA26B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938544EC-E7F4-42E2-8A28-EBD69ECDB565}" type="pres">
      <dgm:prSet presAssocID="{C410354F-B97F-45F0-9469-3A55365BA26B}" presName="parentText" presStyleLbl="node1" presStyleIdx="1" presStyleCnt="5" custScaleX="147092" custScaleY="276680" custLinFactNeighborX="1050" custLinFactNeighborY="-173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0FA588-F078-4824-94D9-E7771D5D21E0}" type="pres">
      <dgm:prSet presAssocID="{C410354F-B97F-45F0-9469-3A55365BA26B}" presName="negativeSpace" presStyleCnt="0"/>
      <dgm:spPr/>
    </dgm:pt>
    <dgm:pt modelId="{033FF161-2B9F-4614-A4FF-06BB07C60FC1}" type="pres">
      <dgm:prSet presAssocID="{C410354F-B97F-45F0-9469-3A55365BA26B}" presName="childText" presStyleLbl="conFgAcc1" presStyleIdx="1" presStyleCnt="5">
        <dgm:presLayoutVars>
          <dgm:bulletEnabled val="1"/>
        </dgm:presLayoutVars>
      </dgm:prSet>
      <dgm:spPr/>
    </dgm:pt>
    <dgm:pt modelId="{455ABB91-A472-4F8E-9E20-BA144CE626E6}" type="pres">
      <dgm:prSet presAssocID="{C1E0F629-1F75-4538-8644-9CC10EA58AB7}" presName="spaceBetweenRectangles" presStyleCnt="0"/>
      <dgm:spPr/>
    </dgm:pt>
    <dgm:pt modelId="{12F1E02C-8490-4EBA-A3A6-CF3935E38A75}" type="pres">
      <dgm:prSet presAssocID="{51252733-1D2C-45F4-9872-80E5B73C01BF}" presName="parentLin" presStyleCnt="0"/>
      <dgm:spPr/>
    </dgm:pt>
    <dgm:pt modelId="{9B7A6674-79A0-41A6-A409-3885104277BD}" type="pres">
      <dgm:prSet presAssocID="{51252733-1D2C-45F4-9872-80E5B73C01BF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412994E5-4293-4516-A1A6-37742849D8AA}" type="pres">
      <dgm:prSet presAssocID="{51252733-1D2C-45F4-9872-80E5B73C01BF}" presName="parentText" presStyleLbl="node1" presStyleIdx="2" presStyleCnt="5" custScaleX="146841" custScaleY="250556" custLinFactNeighborX="-878" custLinFactNeighborY="-495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8E24CC-09B5-4774-8B18-F912C54BF967}" type="pres">
      <dgm:prSet presAssocID="{51252733-1D2C-45F4-9872-80E5B73C01BF}" presName="negativeSpace" presStyleCnt="0"/>
      <dgm:spPr/>
    </dgm:pt>
    <dgm:pt modelId="{59A87A7F-D68C-44B9-B830-E2B66C05672B}" type="pres">
      <dgm:prSet presAssocID="{51252733-1D2C-45F4-9872-80E5B73C01BF}" presName="childText" presStyleLbl="conFgAcc1" presStyleIdx="2" presStyleCnt="5" custLinFactNeighborY="-50712">
        <dgm:presLayoutVars>
          <dgm:bulletEnabled val="1"/>
        </dgm:presLayoutVars>
      </dgm:prSet>
      <dgm:spPr/>
    </dgm:pt>
    <dgm:pt modelId="{5BB83666-4A54-4268-B577-AFF368134756}" type="pres">
      <dgm:prSet presAssocID="{03896A1B-F569-41C9-AC35-6FADEF6B5974}" presName="spaceBetweenRectangles" presStyleCnt="0"/>
      <dgm:spPr/>
    </dgm:pt>
    <dgm:pt modelId="{DCB96D00-8E1A-4EA0-BBC7-466294CB377D}" type="pres">
      <dgm:prSet presAssocID="{9138DA08-6644-4D33-920E-E4E4D87A3743}" presName="parentLin" presStyleCnt="0"/>
      <dgm:spPr/>
    </dgm:pt>
    <dgm:pt modelId="{ECF48AD0-27A8-4590-A7F6-B85C25513537}" type="pres">
      <dgm:prSet presAssocID="{9138DA08-6644-4D33-920E-E4E4D87A3743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0AECA697-FB2F-4575-8537-A07FD3FF449D}" type="pres">
      <dgm:prSet presAssocID="{9138DA08-6644-4D33-920E-E4E4D87A3743}" presName="parentText" presStyleLbl="node1" presStyleIdx="3" presStyleCnt="5" custScaleX="146840" custScaleY="214902" custLinFactNeighborX="30" custLinFactNeighborY="-556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676BAD-411D-4D0C-B6AB-14E536BA06FA}" type="pres">
      <dgm:prSet presAssocID="{9138DA08-6644-4D33-920E-E4E4D87A3743}" presName="negativeSpace" presStyleCnt="0"/>
      <dgm:spPr/>
    </dgm:pt>
    <dgm:pt modelId="{075D0485-93E5-442F-BAA1-F4760188621C}" type="pres">
      <dgm:prSet presAssocID="{9138DA08-6644-4D33-920E-E4E4D87A3743}" presName="childText" presStyleLbl="conFgAcc1" presStyleIdx="3" presStyleCnt="5">
        <dgm:presLayoutVars>
          <dgm:bulletEnabled val="1"/>
        </dgm:presLayoutVars>
      </dgm:prSet>
      <dgm:spPr/>
    </dgm:pt>
    <dgm:pt modelId="{7AFAC4BB-E426-4BF8-B61F-F1550BAD83DE}" type="pres">
      <dgm:prSet presAssocID="{540ADC07-15AE-4EC6-8AB4-C648CBDE2F7F}" presName="spaceBetweenRectangles" presStyleCnt="0"/>
      <dgm:spPr/>
    </dgm:pt>
    <dgm:pt modelId="{48E82694-DD3F-4DC6-8379-DB22626F2FEF}" type="pres">
      <dgm:prSet presAssocID="{E671851C-4F04-418D-B274-EF341AD0D9DC}" presName="parentLin" presStyleCnt="0"/>
      <dgm:spPr/>
    </dgm:pt>
    <dgm:pt modelId="{FBB2AEB7-0E5A-49FD-A471-2F4A3C25B2B8}" type="pres">
      <dgm:prSet presAssocID="{E671851C-4F04-418D-B274-EF341AD0D9DC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635A714B-840D-4971-BE8A-CF84A8A6990F}" type="pres">
      <dgm:prSet presAssocID="{E671851C-4F04-418D-B274-EF341AD0D9DC}" presName="parentText" presStyleLbl="node1" presStyleIdx="4" presStyleCnt="5" custScaleX="153823" custScaleY="244024" custLinFactNeighborX="1985" custLinFactNeighborY="-906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2A8ACF-4377-4EE8-BEDB-71ADF1168C02}" type="pres">
      <dgm:prSet presAssocID="{E671851C-4F04-418D-B274-EF341AD0D9DC}" presName="negativeSpace" presStyleCnt="0"/>
      <dgm:spPr/>
    </dgm:pt>
    <dgm:pt modelId="{C4ACFC6D-F681-4CEB-B459-AF732D8D8E8A}" type="pres">
      <dgm:prSet presAssocID="{E671851C-4F04-418D-B274-EF341AD0D9D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F495258E-E01B-49CE-AD29-614414B2C5CA}" type="presOf" srcId="{E671851C-4F04-418D-B274-EF341AD0D9DC}" destId="{635A714B-840D-4971-BE8A-CF84A8A6990F}" srcOrd="1" destOrd="0" presId="urn:microsoft.com/office/officeart/2005/8/layout/list1"/>
    <dgm:cxn modelId="{2EAF7046-F114-4823-93DF-BA847D043C58}" type="presOf" srcId="{C410354F-B97F-45F0-9469-3A55365BA26B}" destId="{938544EC-E7F4-42E2-8A28-EBD69ECDB565}" srcOrd="1" destOrd="0" presId="urn:microsoft.com/office/officeart/2005/8/layout/list1"/>
    <dgm:cxn modelId="{F1048F36-7CA1-4542-B55E-030BE8587140}" type="presOf" srcId="{9138DA08-6644-4D33-920E-E4E4D87A3743}" destId="{0AECA697-FB2F-4575-8537-A07FD3FF449D}" srcOrd="1" destOrd="0" presId="urn:microsoft.com/office/officeart/2005/8/layout/list1"/>
    <dgm:cxn modelId="{C3A0BD3A-CEC4-4D56-ACB3-886B9C673ABE}" type="presOf" srcId="{0BF83956-E594-4190-8BA1-FC676C41E9FA}" destId="{58E4745E-93E5-4116-8E14-5D8FEFE414EF}" srcOrd="1" destOrd="0" presId="urn:microsoft.com/office/officeart/2005/8/layout/list1"/>
    <dgm:cxn modelId="{3B09A4FF-73AB-48B9-B257-6BA7A3A42FFC}" srcId="{9C847487-F085-4AF2-A887-A30DCAFEEE4C}" destId="{C410354F-B97F-45F0-9469-3A55365BA26B}" srcOrd="1" destOrd="0" parTransId="{78605089-F67C-44CB-A3B4-2E029738017A}" sibTransId="{C1E0F629-1F75-4538-8644-9CC10EA58AB7}"/>
    <dgm:cxn modelId="{6C2EAD02-085C-435A-94D2-2459768C6DC0}" srcId="{9C847487-F085-4AF2-A887-A30DCAFEEE4C}" destId="{9138DA08-6644-4D33-920E-E4E4D87A3743}" srcOrd="3" destOrd="0" parTransId="{9E2C944E-3282-4156-A48B-91BDAC6CF9F1}" sibTransId="{540ADC07-15AE-4EC6-8AB4-C648CBDE2F7F}"/>
    <dgm:cxn modelId="{8D2EC28A-6899-467D-BE30-AFF91FBE7920}" type="presOf" srcId="{9138DA08-6644-4D33-920E-E4E4D87A3743}" destId="{ECF48AD0-27A8-4590-A7F6-B85C25513537}" srcOrd="0" destOrd="0" presId="urn:microsoft.com/office/officeart/2005/8/layout/list1"/>
    <dgm:cxn modelId="{4E0E2487-60C6-4B93-B12D-0EBA703F19C2}" type="presOf" srcId="{51252733-1D2C-45F4-9872-80E5B73C01BF}" destId="{9B7A6674-79A0-41A6-A409-3885104277BD}" srcOrd="0" destOrd="0" presId="urn:microsoft.com/office/officeart/2005/8/layout/list1"/>
    <dgm:cxn modelId="{598D0EE8-8459-4CC4-A49C-C0FCC3209EF3}" type="presOf" srcId="{C410354F-B97F-45F0-9469-3A55365BA26B}" destId="{18CCBC71-C092-44A8-862B-4F1C028D1F88}" srcOrd="0" destOrd="0" presId="urn:microsoft.com/office/officeart/2005/8/layout/list1"/>
    <dgm:cxn modelId="{37B9059D-6E95-4027-91F0-2577EC012ED4}" srcId="{9C847487-F085-4AF2-A887-A30DCAFEEE4C}" destId="{E671851C-4F04-418D-B274-EF341AD0D9DC}" srcOrd="4" destOrd="0" parTransId="{B6E669CD-B0B2-42F4-8C70-0378E8F87BFB}" sibTransId="{B8369EDC-1F17-44EC-A717-A67D6FEA2410}"/>
    <dgm:cxn modelId="{BEF5F3BB-3F77-405F-8EFD-7F2BE4942AB0}" type="presOf" srcId="{51252733-1D2C-45F4-9872-80E5B73C01BF}" destId="{412994E5-4293-4516-A1A6-37742849D8AA}" srcOrd="1" destOrd="0" presId="urn:microsoft.com/office/officeart/2005/8/layout/list1"/>
    <dgm:cxn modelId="{E809BA71-AFA9-4522-A67E-77D54773EA74}" srcId="{9C847487-F085-4AF2-A887-A30DCAFEEE4C}" destId="{51252733-1D2C-45F4-9872-80E5B73C01BF}" srcOrd="2" destOrd="0" parTransId="{AC02A8C9-4941-4E25-82C7-9FDE9183FF46}" sibTransId="{03896A1B-F569-41C9-AC35-6FADEF6B5974}"/>
    <dgm:cxn modelId="{06E6D48C-EB6A-464E-A67A-9B1AC1A9D647}" srcId="{9C847487-F085-4AF2-A887-A30DCAFEEE4C}" destId="{0BF83956-E594-4190-8BA1-FC676C41E9FA}" srcOrd="0" destOrd="0" parTransId="{4E7187A1-05D3-4014-BD0F-C83B091BDE93}" sibTransId="{D9C65968-8464-4F29-A14E-EDC6ADF57AE0}"/>
    <dgm:cxn modelId="{B193E0C2-F782-48B0-B303-E02B4C96A466}" type="presOf" srcId="{9C847487-F085-4AF2-A887-A30DCAFEEE4C}" destId="{ECA4EFE9-572A-440C-A179-9BCDAC57D694}" srcOrd="0" destOrd="0" presId="urn:microsoft.com/office/officeart/2005/8/layout/list1"/>
    <dgm:cxn modelId="{B2ECA620-0328-435D-A350-F5F5A92EBDE6}" type="presOf" srcId="{E671851C-4F04-418D-B274-EF341AD0D9DC}" destId="{FBB2AEB7-0E5A-49FD-A471-2F4A3C25B2B8}" srcOrd="0" destOrd="0" presId="urn:microsoft.com/office/officeart/2005/8/layout/list1"/>
    <dgm:cxn modelId="{39ED66E2-62A3-4030-9E57-2F89EEEEBFBA}" type="presOf" srcId="{0BF83956-E594-4190-8BA1-FC676C41E9FA}" destId="{284D997C-3195-460A-A543-625A79F6A422}" srcOrd="0" destOrd="0" presId="urn:microsoft.com/office/officeart/2005/8/layout/list1"/>
    <dgm:cxn modelId="{E8CE3F91-9224-42A2-9FED-17D5680AE77A}" type="presParOf" srcId="{ECA4EFE9-572A-440C-A179-9BCDAC57D694}" destId="{85564B3B-7E34-4E17-BA5B-7071E7578E86}" srcOrd="0" destOrd="0" presId="urn:microsoft.com/office/officeart/2005/8/layout/list1"/>
    <dgm:cxn modelId="{321555D6-9FA3-4BC8-8D60-C3B343318B62}" type="presParOf" srcId="{85564B3B-7E34-4E17-BA5B-7071E7578E86}" destId="{284D997C-3195-460A-A543-625A79F6A422}" srcOrd="0" destOrd="0" presId="urn:microsoft.com/office/officeart/2005/8/layout/list1"/>
    <dgm:cxn modelId="{6DEE9251-9291-4DDC-A516-D7A330C48162}" type="presParOf" srcId="{85564B3B-7E34-4E17-BA5B-7071E7578E86}" destId="{58E4745E-93E5-4116-8E14-5D8FEFE414EF}" srcOrd="1" destOrd="0" presId="urn:microsoft.com/office/officeart/2005/8/layout/list1"/>
    <dgm:cxn modelId="{F4EF361F-612C-4C48-BF6B-04824B6B42BE}" type="presParOf" srcId="{ECA4EFE9-572A-440C-A179-9BCDAC57D694}" destId="{2029F5FE-FFA0-463B-AC2F-EF579A289B7E}" srcOrd="1" destOrd="0" presId="urn:microsoft.com/office/officeart/2005/8/layout/list1"/>
    <dgm:cxn modelId="{6DB77B44-C3FE-4158-B8AD-6FD9A090F801}" type="presParOf" srcId="{ECA4EFE9-572A-440C-A179-9BCDAC57D694}" destId="{E03DE3D5-FEEA-4EB9-9AAB-8E4C6673E129}" srcOrd="2" destOrd="0" presId="urn:microsoft.com/office/officeart/2005/8/layout/list1"/>
    <dgm:cxn modelId="{34EE8E84-F7F4-417F-AA57-27E211383538}" type="presParOf" srcId="{ECA4EFE9-572A-440C-A179-9BCDAC57D694}" destId="{E839F58C-2E22-4FF0-933F-961B0D41BA4A}" srcOrd="3" destOrd="0" presId="urn:microsoft.com/office/officeart/2005/8/layout/list1"/>
    <dgm:cxn modelId="{5F00BE92-7748-46BE-8063-EAA9B39D790F}" type="presParOf" srcId="{ECA4EFE9-572A-440C-A179-9BCDAC57D694}" destId="{9305BE4B-5243-4B6C-8A2C-A5E05AD26838}" srcOrd="4" destOrd="0" presId="urn:microsoft.com/office/officeart/2005/8/layout/list1"/>
    <dgm:cxn modelId="{DCF85C9A-2BE7-4712-B50F-B647DCA4B0F3}" type="presParOf" srcId="{9305BE4B-5243-4B6C-8A2C-A5E05AD26838}" destId="{18CCBC71-C092-44A8-862B-4F1C028D1F88}" srcOrd="0" destOrd="0" presId="urn:microsoft.com/office/officeart/2005/8/layout/list1"/>
    <dgm:cxn modelId="{4DFE4DC2-856B-4181-A37C-A408C237D7AE}" type="presParOf" srcId="{9305BE4B-5243-4B6C-8A2C-A5E05AD26838}" destId="{938544EC-E7F4-42E2-8A28-EBD69ECDB565}" srcOrd="1" destOrd="0" presId="urn:microsoft.com/office/officeart/2005/8/layout/list1"/>
    <dgm:cxn modelId="{6DDDD948-47B4-465D-B13F-2E35D45900D3}" type="presParOf" srcId="{ECA4EFE9-572A-440C-A179-9BCDAC57D694}" destId="{CB0FA588-F078-4824-94D9-E7771D5D21E0}" srcOrd="5" destOrd="0" presId="urn:microsoft.com/office/officeart/2005/8/layout/list1"/>
    <dgm:cxn modelId="{FD8123DD-D4DB-4DD5-86A9-1DB5DC1EAA26}" type="presParOf" srcId="{ECA4EFE9-572A-440C-A179-9BCDAC57D694}" destId="{033FF161-2B9F-4614-A4FF-06BB07C60FC1}" srcOrd="6" destOrd="0" presId="urn:microsoft.com/office/officeart/2005/8/layout/list1"/>
    <dgm:cxn modelId="{23044794-788F-46D8-AA0E-2551BF0E09AB}" type="presParOf" srcId="{ECA4EFE9-572A-440C-A179-9BCDAC57D694}" destId="{455ABB91-A472-4F8E-9E20-BA144CE626E6}" srcOrd="7" destOrd="0" presId="urn:microsoft.com/office/officeart/2005/8/layout/list1"/>
    <dgm:cxn modelId="{1B37DC62-5997-4ED2-B31A-6C25B2578207}" type="presParOf" srcId="{ECA4EFE9-572A-440C-A179-9BCDAC57D694}" destId="{12F1E02C-8490-4EBA-A3A6-CF3935E38A75}" srcOrd="8" destOrd="0" presId="urn:microsoft.com/office/officeart/2005/8/layout/list1"/>
    <dgm:cxn modelId="{0A7E6F1D-A717-44EF-A210-DBDA6E72A8C9}" type="presParOf" srcId="{12F1E02C-8490-4EBA-A3A6-CF3935E38A75}" destId="{9B7A6674-79A0-41A6-A409-3885104277BD}" srcOrd="0" destOrd="0" presId="urn:microsoft.com/office/officeart/2005/8/layout/list1"/>
    <dgm:cxn modelId="{6F9277F4-81DB-4818-9216-E293054AC6FF}" type="presParOf" srcId="{12F1E02C-8490-4EBA-A3A6-CF3935E38A75}" destId="{412994E5-4293-4516-A1A6-37742849D8AA}" srcOrd="1" destOrd="0" presId="urn:microsoft.com/office/officeart/2005/8/layout/list1"/>
    <dgm:cxn modelId="{8C1A3B03-47C6-4C89-8CAB-F3B70407F1E3}" type="presParOf" srcId="{ECA4EFE9-572A-440C-A179-9BCDAC57D694}" destId="{7B8E24CC-09B5-4774-8B18-F912C54BF967}" srcOrd="9" destOrd="0" presId="urn:microsoft.com/office/officeart/2005/8/layout/list1"/>
    <dgm:cxn modelId="{649F9E1D-D9B2-40A4-8DAA-10498BDFA997}" type="presParOf" srcId="{ECA4EFE9-572A-440C-A179-9BCDAC57D694}" destId="{59A87A7F-D68C-44B9-B830-E2B66C05672B}" srcOrd="10" destOrd="0" presId="urn:microsoft.com/office/officeart/2005/8/layout/list1"/>
    <dgm:cxn modelId="{0B99F121-A7D6-411A-A964-8EF89F8FA0C1}" type="presParOf" srcId="{ECA4EFE9-572A-440C-A179-9BCDAC57D694}" destId="{5BB83666-4A54-4268-B577-AFF368134756}" srcOrd="11" destOrd="0" presId="urn:microsoft.com/office/officeart/2005/8/layout/list1"/>
    <dgm:cxn modelId="{06C855C4-2DF7-4888-BD37-7C1FB9519C9D}" type="presParOf" srcId="{ECA4EFE9-572A-440C-A179-9BCDAC57D694}" destId="{DCB96D00-8E1A-4EA0-BBC7-466294CB377D}" srcOrd="12" destOrd="0" presId="urn:microsoft.com/office/officeart/2005/8/layout/list1"/>
    <dgm:cxn modelId="{6476EAAB-952D-4887-A0F0-39C310A8B1BD}" type="presParOf" srcId="{DCB96D00-8E1A-4EA0-BBC7-466294CB377D}" destId="{ECF48AD0-27A8-4590-A7F6-B85C25513537}" srcOrd="0" destOrd="0" presId="urn:microsoft.com/office/officeart/2005/8/layout/list1"/>
    <dgm:cxn modelId="{A548479E-06FF-4B25-AFC2-09DED47791B2}" type="presParOf" srcId="{DCB96D00-8E1A-4EA0-BBC7-466294CB377D}" destId="{0AECA697-FB2F-4575-8537-A07FD3FF449D}" srcOrd="1" destOrd="0" presId="urn:microsoft.com/office/officeart/2005/8/layout/list1"/>
    <dgm:cxn modelId="{949B0CB9-656F-4BF4-BDCE-A670EEB4360E}" type="presParOf" srcId="{ECA4EFE9-572A-440C-A179-9BCDAC57D694}" destId="{0A676BAD-411D-4D0C-B6AB-14E536BA06FA}" srcOrd="13" destOrd="0" presId="urn:microsoft.com/office/officeart/2005/8/layout/list1"/>
    <dgm:cxn modelId="{BB3A4605-3BFE-493C-8364-20D9F507731D}" type="presParOf" srcId="{ECA4EFE9-572A-440C-A179-9BCDAC57D694}" destId="{075D0485-93E5-442F-BAA1-F4760188621C}" srcOrd="14" destOrd="0" presId="urn:microsoft.com/office/officeart/2005/8/layout/list1"/>
    <dgm:cxn modelId="{2790D19B-17C7-4988-B007-CC0A48EFB77A}" type="presParOf" srcId="{ECA4EFE9-572A-440C-A179-9BCDAC57D694}" destId="{7AFAC4BB-E426-4BF8-B61F-F1550BAD83DE}" srcOrd="15" destOrd="0" presId="urn:microsoft.com/office/officeart/2005/8/layout/list1"/>
    <dgm:cxn modelId="{A1FBC91D-0B7F-4505-8A3D-B0C655423137}" type="presParOf" srcId="{ECA4EFE9-572A-440C-A179-9BCDAC57D694}" destId="{48E82694-DD3F-4DC6-8379-DB22626F2FEF}" srcOrd="16" destOrd="0" presId="urn:microsoft.com/office/officeart/2005/8/layout/list1"/>
    <dgm:cxn modelId="{9F94789F-897B-45B9-906A-2A6DEF6031DF}" type="presParOf" srcId="{48E82694-DD3F-4DC6-8379-DB22626F2FEF}" destId="{FBB2AEB7-0E5A-49FD-A471-2F4A3C25B2B8}" srcOrd="0" destOrd="0" presId="urn:microsoft.com/office/officeart/2005/8/layout/list1"/>
    <dgm:cxn modelId="{8208C77E-37F7-4127-9B38-945A33751495}" type="presParOf" srcId="{48E82694-DD3F-4DC6-8379-DB22626F2FEF}" destId="{635A714B-840D-4971-BE8A-CF84A8A6990F}" srcOrd="1" destOrd="0" presId="urn:microsoft.com/office/officeart/2005/8/layout/list1"/>
    <dgm:cxn modelId="{A42C2AE5-6679-4AF7-9D60-C00786AAD007}" type="presParOf" srcId="{ECA4EFE9-572A-440C-A179-9BCDAC57D694}" destId="{372A8ACF-4377-4EE8-BEDB-71ADF1168C02}" srcOrd="17" destOrd="0" presId="urn:microsoft.com/office/officeart/2005/8/layout/list1"/>
    <dgm:cxn modelId="{E8CBBE85-EA28-4C96-8465-67D79BDF9261}" type="presParOf" srcId="{ECA4EFE9-572A-440C-A179-9BCDAC57D694}" destId="{C4ACFC6D-F681-4CEB-B459-AF732D8D8E8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F99589-663B-413C-ABBC-0CBEDA357B4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C21B56C4-8A26-4373-8C6A-2DB96E04F5A1}">
      <dgm:prSet phldrT="[Текст]" custT="1"/>
      <dgm:spPr/>
      <dgm:t>
        <a:bodyPr/>
        <a:lstStyle/>
        <a:p>
          <a:r>
            <a:rPr lang="ru-RU" sz="2000" b="1" dirty="0" smtClean="0">
              <a:latin typeface="Calibri" pitchFamily="34" charset="0"/>
            </a:rPr>
            <a:t>подпрограммы:</a:t>
          </a:r>
          <a:endParaRPr lang="ru-RU" sz="2000" b="1" dirty="0">
            <a:latin typeface="Calibri" pitchFamily="34" charset="0"/>
          </a:endParaRPr>
        </a:p>
      </dgm:t>
    </dgm:pt>
    <dgm:pt modelId="{9B1F5E0A-5DD0-473E-BBC1-4230051629A4}" type="parTrans" cxnId="{479DE481-424E-4542-99D3-F982A05A38B4}">
      <dgm:prSet/>
      <dgm:spPr/>
      <dgm:t>
        <a:bodyPr/>
        <a:lstStyle/>
        <a:p>
          <a:endParaRPr lang="ru-RU"/>
        </a:p>
      </dgm:t>
    </dgm:pt>
    <dgm:pt modelId="{7260A106-49E0-4AA8-8865-C18A6EA7043E}" type="sibTrans" cxnId="{479DE481-424E-4542-99D3-F982A05A38B4}">
      <dgm:prSet/>
      <dgm:spPr/>
      <dgm:t>
        <a:bodyPr/>
        <a:lstStyle/>
        <a:p>
          <a:endParaRPr lang="ru-RU"/>
        </a:p>
      </dgm:t>
    </dgm:pt>
    <dgm:pt modelId="{784B2CF9-B3E8-4BC2-BC5F-3B70A42719F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  <a:latin typeface="Calibri" pitchFamily="34" charset="0"/>
            </a:rPr>
            <a:t>"Вовлечение молодежи в социальную практику"</a:t>
          </a:r>
        </a:p>
      </dgm:t>
    </dgm:pt>
    <dgm:pt modelId="{89282560-E1FE-4FB6-A796-0D52FA70DF81}" type="parTrans" cxnId="{71F66DA6-F754-4A2F-B7B1-B19C388A7F5A}">
      <dgm:prSet/>
      <dgm:spPr/>
      <dgm:t>
        <a:bodyPr/>
        <a:lstStyle/>
        <a:p>
          <a:endParaRPr lang="ru-RU"/>
        </a:p>
      </dgm:t>
    </dgm:pt>
    <dgm:pt modelId="{1AA74CDA-EFE5-451A-AE7D-27111CB07BB2}" type="sibTrans" cxnId="{71F66DA6-F754-4A2F-B7B1-B19C388A7F5A}">
      <dgm:prSet/>
      <dgm:spPr/>
      <dgm:t>
        <a:bodyPr/>
        <a:lstStyle/>
        <a:p>
          <a:endParaRPr lang="ru-RU"/>
        </a:p>
      </dgm:t>
    </dgm:pt>
    <dgm:pt modelId="{2815A50B-FF44-4E69-873D-CECDF63B0E36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  <a:latin typeface="Calibri" pitchFamily="34" charset="0"/>
            </a:rPr>
            <a:t>"Развитие профессионального образования"</a:t>
          </a:r>
        </a:p>
      </dgm:t>
    </dgm:pt>
    <dgm:pt modelId="{BAC10610-00AE-423D-A148-61959267B3E5}" type="parTrans" cxnId="{C8BA664B-A735-40FB-89B7-05089FD749AE}">
      <dgm:prSet/>
      <dgm:spPr/>
      <dgm:t>
        <a:bodyPr/>
        <a:lstStyle/>
        <a:p>
          <a:endParaRPr lang="ru-RU"/>
        </a:p>
      </dgm:t>
    </dgm:pt>
    <dgm:pt modelId="{880214DC-5526-408C-A138-8A665144FA99}" type="sibTrans" cxnId="{C8BA664B-A735-40FB-89B7-05089FD749AE}">
      <dgm:prSet/>
      <dgm:spPr/>
      <dgm:t>
        <a:bodyPr/>
        <a:lstStyle/>
        <a:p>
          <a:endParaRPr lang="ru-RU"/>
        </a:p>
      </dgm:t>
    </dgm:pt>
    <dgm:pt modelId="{FC1ED1DA-E37C-413D-B7C3-C47EB3196EF7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  <a:latin typeface="Calibri" pitchFamily="34" charset="0"/>
            </a:rPr>
            <a:t>"Развитие дошкольного, общего образования и дополнительного образования детей"</a:t>
          </a:r>
        </a:p>
      </dgm:t>
    </dgm:pt>
    <dgm:pt modelId="{7F9ECADB-83AB-4169-A605-D1061F036CA4}" type="parTrans" cxnId="{C71B7FA4-3E57-4C1C-9632-3C3BD4BC7057}">
      <dgm:prSet/>
      <dgm:spPr/>
      <dgm:t>
        <a:bodyPr/>
        <a:lstStyle/>
        <a:p>
          <a:endParaRPr lang="ru-RU"/>
        </a:p>
      </dgm:t>
    </dgm:pt>
    <dgm:pt modelId="{44A0A76D-263E-4A47-A4DD-51F4B43D74A4}" type="sibTrans" cxnId="{C71B7FA4-3E57-4C1C-9632-3C3BD4BC7057}">
      <dgm:prSet/>
      <dgm:spPr/>
      <dgm:t>
        <a:bodyPr/>
        <a:lstStyle/>
        <a:p>
          <a:endParaRPr lang="ru-RU"/>
        </a:p>
      </dgm:t>
    </dgm:pt>
    <dgm:pt modelId="{2C46FE48-E449-4804-B4D5-4325C019F04B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  <a:latin typeface="Calibri" pitchFamily="34" charset="0"/>
            </a:rPr>
            <a:t>"Развитие системы оценки качества образования информационной прозрачности системы образования"</a:t>
          </a:r>
        </a:p>
      </dgm:t>
    </dgm:pt>
    <dgm:pt modelId="{C511B3CA-A50F-4EDE-BD79-BE0F65A4B547}" type="parTrans" cxnId="{6A64687C-FF5B-4A57-93EC-72CAA02791B0}">
      <dgm:prSet/>
      <dgm:spPr/>
      <dgm:t>
        <a:bodyPr/>
        <a:lstStyle/>
        <a:p>
          <a:endParaRPr lang="ru-RU"/>
        </a:p>
      </dgm:t>
    </dgm:pt>
    <dgm:pt modelId="{4FEBD24B-D214-40DF-B196-DBE15FAD24F1}" type="sibTrans" cxnId="{6A64687C-FF5B-4A57-93EC-72CAA02791B0}">
      <dgm:prSet/>
      <dgm:spPr/>
      <dgm:t>
        <a:bodyPr/>
        <a:lstStyle/>
        <a:p>
          <a:endParaRPr lang="ru-RU"/>
        </a:p>
      </dgm:t>
    </dgm:pt>
    <dgm:pt modelId="{82CC16C4-AEDB-48A7-B396-9B03FE7AD2BE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Calibri" pitchFamily="34" charset="0"/>
            </a:rPr>
            <a:t>"Обеспечение реализации государственной программы "Развитие образования" на 20 13 - 2020 годы и прочие мероприятия в области образования</a:t>
          </a:r>
          <a:r>
            <a:rPr lang="ru-RU" sz="1800" b="1" dirty="0" smtClean="0">
              <a:solidFill>
                <a:schemeClr val="bg1"/>
              </a:solidFill>
              <a:latin typeface="Calibri" pitchFamily="34" charset="0"/>
            </a:rPr>
            <a:t>"</a:t>
          </a:r>
        </a:p>
      </dgm:t>
    </dgm:pt>
    <dgm:pt modelId="{6C88684D-4668-4D6C-B92C-1245DA7BCB1F}" type="parTrans" cxnId="{CA15F133-F96A-40D6-AAB9-7AC963AD6A43}">
      <dgm:prSet/>
      <dgm:spPr/>
      <dgm:t>
        <a:bodyPr/>
        <a:lstStyle/>
        <a:p>
          <a:endParaRPr lang="ru-RU"/>
        </a:p>
      </dgm:t>
    </dgm:pt>
    <dgm:pt modelId="{51FE65F8-1243-43FA-A767-82BA80C54018}" type="sibTrans" cxnId="{CA15F133-F96A-40D6-AAB9-7AC963AD6A43}">
      <dgm:prSet/>
      <dgm:spPr/>
      <dgm:t>
        <a:bodyPr/>
        <a:lstStyle/>
        <a:p>
          <a:endParaRPr lang="ru-RU"/>
        </a:p>
      </dgm:t>
    </dgm:pt>
    <dgm:pt modelId="{9477127C-1C5A-49A6-8167-D18B62DEB0E0}" type="pres">
      <dgm:prSet presAssocID="{02F99589-663B-413C-ABBC-0CBEDA357B4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83E0C3-52CB-4F4C-8890-0B88E68763B2}" type="pres">
      <dgm:prSet presAssocID="{C21B56C4-8A26-4373-8C6A-2DB96E04F5A1}" presName="root1" presStyleCnt="0"/>
      <dgm:spPr/>
    </dgm:pt>
    <dgm:pt modelId="{E6F61A42-590B-4A1F-96A5-6C5E09D30D0A}" type="pres">
      <dgm:prSet presAssocID="{C21B56C4-8A26-4373-8C6A-2DB96E04F5A1}" presName="LevelOneTextNode" presStyleLbl="node0" presStyleIdx="0" presStyleCnt="1" custScaleX="129541" custScaleY="224800" custLinFactY="-11625" custLinFactNeighborX="121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7E15D1-E614-45BB-886F-43B463A64512}" type="pres">
      <dgm:prSet presAssocID="{C21B56C4-8A26-4373-8C6A-2DB96E04F5A1}" presName="level2hierChild" presStyleCnt="0"/>
      <dgm:spPr/>
    </dgm:pt>
    <dgm:pt modelId="{1F0BC642-17E8-40F3-8EC8-37DCD90F2966}" type="pres">
      <dgm:prSet presAssocID="{BAC10610-00AE-423D-A148-61959267B3E5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4D0ECB22-4B8C-462B-9A5C-3CFFEB148B91}" type="pres">
      <dgm:prSet presAssocID="{BAC10610-00AE-423D-A148-61959267B3E5}" presName="connTx" presStyleLbl="parChTrans1D2" presStyleIdx="0" presStyleCnt="5"/>
      <dgm:spPr/>
      <dgm:t>
        <a:bodyPr/>
        <a:lstStyle/>
        <a:p>
          <a:endParaRPr lang="ru-RU"/>
        </a:p>
      </dgm:t>
    </dgm:pt>
    <dgm:pt modelId="{E89DC73C-E690-46D9-94DD-5216C5DAE985}" type="pres">
      <dgm:prSet presAssocID="{2815A50B-FF44-4E69-873D-CECDF63B0E36}" presName="root2" presStyleCnt="0"/>
      <dgm:spPr/>
    </dgm:pt>
    <dgm:pt modelId="{D6003288-8314-4EB0-ADCB-12BE9512F809}" type="pres">
      <dgm:prSet presAssocID="{2815A50B-FF44-4E69-873D-CECDF63B0E36}" presName="LevelTwoTextNode" presStyleLbl="node2" presStyleIdx="0" presStyleCnt="5" custScaleX="308240">
        <dgm:presLayoutVars>
          <dgm:chPref val="3"/>
        </dgm:presLayoutVars>
      </dgm:prSet>
      <dgm:spPr>
        <a:prstGeom prst="round2DiagRect">
          <a:avLst/>
        </a:prstGeom>
      </dgm:spPr>
      <dgm:t>
        <a:bodyPr/>
        <a:lstStyle/>
        <a:p>
          <a:endParaRPr lang="ru-RU"/>
        </a:p>
      </dgm:t>
    </dgm:pt>
    <dgm:pt modelId="{BC1D6DAB-C843-4AD9-B54E-C75B75F32C00}" type="pres">
      <dgm:prSet presAssocID="{2815A50B-FF44-4E69-873D-CECDF63B0E36}" presName="level3hierChild" presStyleCnt="0"/>
      <dgm:spPr/>
    </dgm:pt>
    <dgm:pt modelId="{8C41D397-69D0-4377-83F0-C3530DFB2D98}" type="pres">
      <dgm:prSet presAssocID="{7F9ECADB-83AB-4169-A605-D1061F036CA4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1694829B-AF52-4740-89C7-B63A791E1115}" type="pres">
      <dgm:prSet presAssocID="{7F9ECADB-83AB-4169-A605-D1061F036CA4}" presName="connTx" presStyleLbl="parChTrans1D2" presStyleIdx="1" presStyleCnt="5"/>
      <dgm:spPr/>
      <dgm:t>
        <a:bodyPr/>
        <a:lstStyle/>
        <a:p>
          <a:endParaRPr lang="ru-RU"/>
        </a:p>
      </dgm:t>
    </dgm:pt>
    <dgm:pt modelId="{3C32448B-4DE5-4A9A-B0DF-C02C63EAED9D}" type="pres">
      <dgm:prSet presAssocID="{FC1ED1DA-E37C-413D-B7C3-C47EB3196EF7}" presName="root2" presStyleCnt="0"/>
      <dgm:spPr/>
    </dgm:pt>
    <dgm:pt modelId="{3BB0F84E-66EB-4DFC-9779-039329353239}" type="pres">
      <dgm:prSet presAssocID="{FC1ED1DA-E37C-413D-B7C3-C47EB3196EF7}" presName="LevelTwoTextNode" presStyleLbl="node2" presStyleIdx="1" presStyleCnt="5" custScaleX="308239" custScaleY="111766">
        <dgm:presLayoutVars>
          <dgm:chPref val="3"/>
        </dgm:presLayoutVars>
      </dgm:prSet>
      <dgm:spPr>
        <a:prstGeom prst="round2DiagRect">
          <a:avLst/>
        </a:prstGeom>
      </dgm:spPr>
      <dgm:t>
        <a:bodyPr/>
        <a:lstStyle/>
        <a:p>
          <a:endParaRPr lang="ru-RU"/>
        </a:p>
      </dgm:t>
    </dgm:pt>
    <dgm:pt modelId="{1F6F6330-18A2-4EE4-ADB0-5AA8156AEC63}" type="pres">
      <dgm:prSet presAssocID="{FC1ED1DA-E37C-413D-B7C3-C47EB3196EF7}" presName="level3hierChild" presStyleCnt="0"/>
      <dgm:spPr/>
    </dgm:pt>
    <dgm:pt modelId="{E1C5E8DC-473D-4889-8959-34AAC2791DB8}" type="pres">
      <dgm:prSet presAssocID="{C511B3CA-A50F-4EDE-BD79-BE0F65A4B547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A9A5A20B-D435-45FF-9637-BDD445ED6B3E}" type="pres">
      <dgm:prSet presAssocID="{C511B3CA-A50F-4EDE-BD79-BE0F65A4B547}" presName="connTx" presStyleLbl="parChTrans1D2" presStyleIdx="2" presStyleCnt="5"/>
      <dgm:spPr/>
      <dgm:t>
        <a:bodyPr/>
        <a:lstStyle/>
        <a:p>
          <a:endParaRPr lang="ru-RU"/>
        </a:p>
      </dgm:t>
    </dgm:pt>
    <dgm:pt modelId="{EA4BA28E-95A1-46AA-A5F5-887B47926844}" type="pres">
      <dgm:prSet presAssocID="{2C46FE48-E449-4804-B4D5-4325C019F04B}" presName="root2" presStyleCnt="0"/>
      <dgm:spPr/>
    </dgm:pt>
    <dgm:pt modelId="{A2A8183B-B677-4B77-A9CD-E3D7A060EB4F}" type="pres">
      <dgm:prSet presAssocID="{2C46FE48-E449-4804-B4D5-4325C019F04B}" presName="LevelTwoTextNode" presStyleLbl="node2" presStyleIdx="2" presStyleCnt="5" custScaleX="307217">
        <dgm:presLayoutVars>
          <dgm:chPref val="3"/>
        </dgm:presLayoutVars>
      </dgm:prSet>
      <dgm:spPr>
        <a:prstGeom prst="round2DiagRect">
          <a:avLst/>
        </a:prstGeom>
      </dgm:spPr>
      <dgm:t>
        <a:bodyPr/>
        <a:lstStyle/>
        <a:p>
          <a:endParaRPr lang="ru-RU"/>
        </a:p>
      </dgm:t>
    </dgm:pt>
    <dgm:pt modelId="{7C3C7EFC-58A1-4BD5-B322-912563E705AD}" type="pres">
      <dgm:prSet presAssocID="{2C46FE48-E449-4804-B4D5-4325C019F04B}" presName="level3hierChild" presStyleCnt="0"/>
      <dgm:spPr/>
    </dgm:pt>
    <dgm:pt modelId="{2EC9EACC-DCD5-4C80-A2D7-6691B77A290A}" type="pres">
      <dgm:prSet presAssocID="{89282560-E1FE-4FB6-A796-0D52FA70DF81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BD7A4F7F-B4D2-4DC3-A8EE-D85DBEAA4179}" type="pres">
      <dgm:prSet presAssocID="{89282560-E1FE-4FB6-A796-0D52FA70DF81}" presName="connTx" presStyleLbl="parChTrans1D2" presStyleIdx="3" presStyleCnt="5"/>
      <dgm:spPr/>
      <dgm:t>
        <a:bodyPr/>
        <a:lstStyle/>
        <a:p>
          <a:endParaRPr lang="ru-RU"/>
        </a:p>
      </dgm:t>
    </dgm:pt>
    <dgm:pt modelId="{14A8962C-B5BE-4F01-B271-C13A72A27E93}" type="pres">
      <dgm:prSet presAssocID="{784B2CF9-B3E8-4BC2-BC5F-3B70A42719FC}" presName="root2" presStyleCnt="0"/>
      <dgm:spPr/>
    </dgm:pt>
    <dgm:pt modelId="{49387760-E841-473B-AD83-34C2FD0448E2}" type="pres">
      <dgm:prSet presAssocID="{784B2CF9-B3E8-4BC2-BC5F-3B70A42719FC}" presName="LevelTwoTextNode" presStyleLbl="node2" presStyleIdx="3" presStyleCnt="5" custScaleX="305799" custScaleY="118318" custLinFactNeighborX="709" custLinFactNeighborY="-266">
        <dgm:presLayoutVars>
          <dgm:chPref val="3"/>
        </dgm:presLayoutVars>
      </dgm:prSet>
      <dgm:spPr>
        <a:prstGeom prst="round2DiagRect">
          <a:avLst/>
        </a:prstGeom>
      </dgm:spPr>
      <dgm:t>
        <a:bodyPr/>
        <a:lstStyle/>
        <a:p>
          <a:endParaRPr lang="ru-RU"/>
        </a:p>
      </dgm:t>
    </dgm:pt>
    <dgm:pt modelId="{73BADBA8-2581-49F8-A4AF-7F01B507B344}" type="pres">
      <dgm:prSet presAssocID="{784B2CF9-B3E8-4BC2-BC5F-3B70A42719FC}" presName="level3hierChild" presStyleCnt="0"/>
      <dgm:spPr/>
    </dgm:pt>
    <dgm:pt modelId="{063F0610-B2F8-40E5-927D-352D218635BE}" type="pres">
      <dgm:prSet presAssocID="{6C88684D-4668-4D6C-B92C-1245DA7BCB1F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90DF3A1E-E5F0-4F0E-A9D3-595959DB6304}" type="pres">
      <dgm:prSet presAssocID="{6C88684D-4668-4D6C-B92C-1245DA7BCB1F}" presName="connTx" presStyleLbl="parChTrans1D2" presStyleIdx="4" presStyleCnt="5"/>
      <dgm:spPr/>
      <dgm:t>
        <a:bodyPr/>
        <a:lstStyle/>
        <a:p>
          <a:endParaRPr lang="ru-RU"/>
        </a:p>
      </dgm:t>
    </dgm:pt>
    <dgm:pt modelId="{744BE099-75E6-4317-A7D2-B2220DB0906D}" type="pres">
      <dgm:prSet presAssocID="{82CC16C4-AEDB-48A7-B396-9B03FE7AD2BE}" presName="root2" presStyleCnt="0"/>
      <dgm:spPr/>
    </dgm:pt>
    <dgm:pt modelId="{EFEB2506-4F3B-4380-AD8E-C72A6CF68140}" type="pres">
      <dgm:prSet presAssocID="{82CC16C4-AEDB-48A7-B396-9B03FE7AD2BE}" presName="LevelTwoTextNode" presStyleLbl="node2" presStyleIdx="4" presStyleCnt="5" custScaleX="308239" custScaleY="153868" custLinFactNeighborX="-1352" custLinFactNeighborY="-73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7A2008-0B8E-420D-B362-5A9C1C7687D8}" type="pres">
      <dgm:prSet presAssocID="{82CC16C4-AEDB-48A7-B396-9B03FE7AD2BE}" presName="level3hierChild" presStyleCnt="0"/>
      <dgm:spPr/>
    </dgm:pt>
  </dgm:ptLst>
  <dgm:cxnLst>
    <dgm:cxn modelId="{9F775880-AFC7-4797-8855-09D5C92283CE}" type="presOf" srcId="{82CC16C4-AEDB-48A7-B396-9B03FE7AD2BE}" destId="{EFEB2506-4F3B-4380-AD8E-C72A6CF68140}" srcOrd="0" destOrd="0" presId="urn:microsoft.com/office/officeart/2005/8/layout/hierarchy2"/>
    <dgm:cxn modelId="{71F66DA6-F754-4A2F-B7B1-B19C388A7F5A}" srcId="{C21B56C4-8A26-4373-8C6A-2DB96E04F5A1}" destId="{784B2CF9-B3E8-4BC2-BC5F-3B70A42719FC}" srcOrd="3" destOrd="0" parTransId="{89282560-E1FE-4FB6-A796-0D52FA70DF81}" sibTransId="{1AA74CDA-EFE5-451A-AE7D-27111CB07BB2}"/>
    <dgm:cxn modelId="{C8BA664B-A735-40FB-89B7-05089FD749AE}" srcId="{C21B56C4-8A26-4373-8C6A-2DB96E04F5A1}" destId="{2815A50B-FF44-4E69-873D-CECDF63B0E36}" srcOrd="0" destOrd="0" parTransId="{BAC10610-00AE-423D-A148-61959267B3E5}" sibTransId="{880214DC-5526-408C-A138-8A665144FA99}"/>
    <dgm:cxn modelId="{CD293B0D-FC02-4D81-BBA1-AF3BF3D29B6A}" type="presOf" srcId="{7F9ECADB-83AB-4169-A605-D1061F036CA4}" destId="{8C41D397-69D0-4377-83F0-C3530DFB2D98}" srcOrd="0" destOrd="0" presId="urn:microsoft.com/office/officeart/2005/8/layout/hierarchy2"/>
    <dgm:cxn modelId="{8B68A298-369E-4BCF-AEAE-AED15E368E3F}" type="presOf" srcId="{6C88684D-4668-4D6C-B92C-1245DA7BCB1F}" destId="{90DF3A1E-E5F0-4F0E-A9D3-595959DB6304}" srcOrd="1" destOrd="0" presId="urn:microsoft.com/office/officeart/2005/8/layout/hierarchy2"/>
    <dgm:cxn modelId="{8758BE99-CECB-4086-BED2-802AAFF706D7}" type="presOf" srcId="{784B2CF9-B3E8-4BC2-BC5F-3B70A42719FC}" destId="{49387760-E841-473B-AD83-34C2FD0448E2}" srcOrd="0" destOrd="0" presId="urn:microsoft.com/office/officeart/2005/8/layout/hierarchy2"/>
    <dgm:cxn modelId="{6BE7234C-D0CD-4EED-B47F-C51A7B42B785}" type="presOf" srcId="{02F99589-663B-413C-ABBC-0CBEDA357B4C}" destId="{9477127C-1C5A-49A6-8167-D18B62DEB0E0}" srcOrd="0" destOrd="0" presId="urn:microsoft.com/office/officeart/2005/8/layout/hierarchy2"/>
    <dgm:cxn modelId="{1D544C9B-44BE-45C0-A6CB-79A1F95AA0B3}" type="presOf" srcId="{2C46FE48-E449-4804-B4D5-4325C019F04B}" destId="{A2A8183B-B677-4B77-A9CD-E3D7A060EB4F}" srcOrd="0" destOrd="0" presId="urn:microsoft.com/office/officeart/2005/8/layout/hierarchy2"/>
    <dgm:cxn modelId="{E344E990-9BAF-40E9-B19A-16BFA987CDBB}" type="presOf" srcId="{89282560-E1FE-4FB6-A796-0D52FA70DF81}" destId="{BD7A4F7F-B4D2-4DC3-A8EE-D85DBEAA4179}" srcOrd="1" destOrd="0" presId="urn:microsoft.com/office/officeart/2005/8/layout/hierarchy2"/>
    <dgm:cxn modelId="{F2096292-9C39-4CDF-A3E1-DF94FBA80CCE}" type="presOf" srcId="{FC1ED1DA-E37C-413D-B7C3-C47EB3196EF7}" destId="{3BB0F84E-66EB-4DFC-9779-039329353239}" srcOrd="0" destOrd="0" presId="urn:microsoft.com/office/officeart/2005/8/layout/hierarchy2"/>
    <dgm:cxn modelId="{105482E1-F137-44EC-8998-E87D2B0B2C38}" type="presOf" srcId="{BAC10610-00AE-423D-A148-61959267B3E5}" destId="{1F0BC642-17E8-40F3-8EC8-37DCD90F2966}" srcOrd="0" destOrd="0" presId="urn:microsoft.com/office/officeart/2005/8/layout/hierarchy2"/>
    <dgm:cxn modelId="{479DE481-424E-4542-99D3-F982A05A38B4}" srcId="{02F99589-663B-413C-ABBC-0CBEDA357B4C}" destId="{C21B56C4-8A26-4373-8C6A-2DB96E04F5A1}" srcOrd="0" destOrd="0" parTransId="{9B1F5E0A-5DD0-473E-BBC1-4230051629A4}" sibTransId="{7260A106-49E0-4AA8-8865-C18A6EA7043E}"/>
    <dgm:cxn modelId="{6A64687C-FF5B-4A57-93EC-72CAA02791B0}" srcId="{C21B56C4-8A26-4373-8C6A-2DB96E04F5A1}" destId="{2C46FE48-E449-4804-B4D5-4325C019F04B}" srcOrd="2" destOrd="0" parTransId="{C511B3CA-A50F-4EDE-BD79-BE0F65A4B547}" sibTransId="{4FEBD24B-D214-40DF-B196-DBE15FAD24F1}"/>
    <dgm:cxn modelId="{CA15F133-F96A-40D6-AAB9-7AC963AD6A43}" srcId="{C21B56C4-8A26-4373-8C6A-2DB96E04F5A1}" destId="{82CC16C4-AEDB-48A7-B396-9B03FE7AD2BE}" srcOrd="4" destOrd="0" parTransId="{6C88684D-4668-4D6C-B92C-1245DA7BCB1F}" sibTransId="{51FE65F8-1243-43FA-A767-82BA80C54018}"/>
    <dgm:cxn modelId="{6097A4F5-BBF8-4E8E-AFBD-1FA100A253A9}" type="presOf" srcId="{BAC10610-00AE-423D-A148-61959267B3E5}" destId="{4D0ECB22-4B8C-462B-9A5C-3CFFEB148B91}" srcOrd="1" destOrd="0" presId="urn:microsoft.com/office/officeart/2005/8/layout/hierarchy2"/>
    <dgm:cxn modelId="{9DD74ED7-2AA9-4152-BF36-45EA7742CB25}" type="presOf" srcId="{C21B56C4-8A26-4373-8C6A-2DB96E04F5A1}" destId="{E6F61A42-590B-4A1F-96A5-6C5E09D30D0A}" srcOrd="0" destOrd="0" presId="urn:microsoft.com/office/officeart/2005/8/layout/hierarchy2"/>
    <dgm:cxn modelId="{038AD634-A92E-4D01-85E0-DEEF2A106192}" type="presOf" srcId="{7F9ECADB-83AB-4169-A605-D1061F036CA4}" destId="{1694829B-AF52-4740-89C7-B63A791E1115}" srcOrd="1" destOrd="0" presId="urn:microsoft.com/office/officeart/2005/8/layout/hierarchy2"/>
    <dgm:cxn modelId="{30A9DAE7-8583-476B-84F4-F7C301CE0978}" type="presOf" srcId="{C511B3CA-A50F-4EDE-BD79-BE0F65A4B547}" destId="{A9A5A20B-D435-45FF-9637-BDD445ED6B3E}" srcOrd="1" destOrd="0" presId="urn:microsoft.com/office/officeart/2005/8/layout/hierarchy2"/>
    <dgm:cxn modelId="{FEBF972E-8422-48B5-8FE2-A2AB886CFC19}" type="presOf" srcId="{89282560-E1FE-4FB6-A796-0D52FA70DF81}" destId="{2EC9EACC-DCD5-4C80-A2D7-6691B77A290A}" srcOrd="0" destOrd="0" presId="urn:microsoft.com/office/officeart/2005/8/layout/hierarchy2"/>
    <dgm:cxn modelId="{1F3A000A-2DB5-42F7-AF92-3C3BFB413DB0}" type="presOf" srcId="{2815A50B-FF44-4E69-873D-CECDF63B0E36}" destId="{D6003288-8314-4EB0-ADCB-12BE9512F809}" srcOrd="0" destOrd="0" presId="urn:microsoft.com/office/officeart/2005/8/layout/hierarchy2"/>
    <dgm:cxn modelId="{C71B7FA4-3E57-4C1C-9632-3C3BD4BC7057}" srcId="{C21B56C4-8A26-4373-8C6A-2DB96E04F5A1}" destId="{FC1ED1DA-E37C-413D-B7C3-C47EB3196EF7}" srcOrd="1" destOrd="0" parTransId="{7F9ECADB-83AB-4169-A605-D1061F036CA4}" sibTransId="{44A0A76D-263E-4A47-A4DD-51F4B43D74A4}"/>
    <dgm:cxn modelId="{BF13E25A-304E-42D6-93D4-1ECBFA60E1F9}" type="presOf" srcId="{6C88684D-4668-4D6C-B92C-1245DA7BCB1F}" destId="{063F0610-B2F8-40E5-927D-352D218635BE}" srcOrd="0" destOrd="0" presId="urn:microsoft.com/office/officeart/2005/8/layout/hierarchy2"/>
    <dgm:cxn modelId="{5F72B4B5-2784-4DE7-B66F-086FA0F638B6}" type="presOf" srcId="{C511B3CA-A50F-4EDE-BD79-BE0F65A4B547}" destId="{E1C5E8DC-473D-4889-8959-34AAC2791DB8}" srcOrd="0" destOrd="0" presId="urn:microsoft.com/office/officeart/2005/8/layout/hierarchy2"/>
    <dgm:cxn modelId="{1018233C-30EC-4D8D-B241-6B39C22A1D7F}" type="presParOf" srcId="{9477127C-1C5A-49A6-8167-D18B62DEB0E0}" destId="{3B83E0C3-52CB-4F4C-8890-0B88E68763B2}" srcOrd="0" destOrd="0" presId="urn:microsoft.com/office/officeart/2005/8/layout/hierarchy2"/>
    <dgm:cxn modelId="{A08685D3-AAE4-480E-9C86-C232CA37DE4C}" type="presParOf" srcId="{3B83E0C3-52CB-4F4C-8890-0B88E68763B2}" destId="{E6F61A42-590B-4A1F-96A5-6C5E09D30D0A}" srcOrd="0" destOrd="0" presId="urn:microsoft.com/office/officeart/2005/8/layout/hierarchy2"/>
    <dgm:cxn modelId="{CD488E5D-8A30-4FB1-A1FB-2CC08588AD64}" type="presParOf" srcId="{3B83E0C3-52CB-4F4C-8890-0B88E68763B2}" destId="{357E15D1-E614-45BB-886F-43B463A64512}" srcOrd="1" destOrd="0" presId="urn:microsoft.com/office/officeart/2005/8/layout/hierarchy2"/>
    <dgm:cxn modelId="{ABE95ACD-D2F8-4D9E-AAA5-5ED53CE1E0B3}" type="presParOf" srcId="{357E15D1-E614-45BB-886F-43B463A64512}" destId="{1F0BC642-17E8-40F3-8EC8-37DCD90F2966}" srcOrd="0" destOrd="0" presId="urn:microsoft.com/office/officeart/2005/8/layout/hierarchy2"/>
    <dgm:cxn modelId="{158C6E62-1B3D-4DCA-B2D0-DBD419A6B3E7}" type="presParOf" srcId="{1F0BC642-17E8-40F3-8EC8-37DCD90F2966}" destId="{4D0ECB22-4B8C-462B-9A5C-3CFFEB148B91}" srcOrd="0" destOrd="0" presId="urn:microsoft.com/office/officeart/2005/8/layout/hierarchy2"/>
    <dgm:cxn modelId="{8BE3348A-7590-4594-88B5-882103193651}" type="presParOf" srcId="{357E15D1-E614-45BB-886F-43B463A64512}" destId="{E89DC73C-E690-46D9-94DD-5216C5DAE985}" srcOrd="1" destOrd="0" presId="urn:microsoft.com/office/officeart/2005/8/layout/hierarchy2"/>
    <dgm:cxn modelId="{A13767A0-0311-4F5F-A4F8-6DAC9C5E8121}" type="presParOf" srcId="{E89DC73C-E690-46D9-94DD-5216C5DAE985}" destId="{D6003288-8314-4EB0-ADCB-12BE9512F809}" srcOrd="0" destOrd="0" presId="urn:microsoft.com/office/officeart/2005/8/layout/hierarchy2"/>
    <dgm:cxn modelId="{6DB818FB-7764-4BB6-84C8-DE90F8477BEB}" type="presParOf" srcId="{E89DC73C-E690-46D9-94DD-5216C5DAE985}" destId="{BC1D6DAB-C843-4AD9-B54E-C75B75F32C00}" srcOrd="1" destOrd="0" presId="urn:microsoft.com/office/officeart/2005/8/layout/hierarchy2"/>
    <dgm:cxn modelId="{05CF8FC2-D6FD-487B-A6D5-14DF115BBD98}" type="presParOf" srcId="{357E15D1-E614-45BB-886F-43B463A64512}" destId="{8C41D397-69D0-4377-83F0-C3530DFB2D98}" srcOrd="2" destOrd="0" presId="urn:microsoft.com/office/officeart/2005/8/layout/hierarchy2"/>
    <dgm:cxn modelId="{44673407-DCA9-4CA8-9A10-8757A3847BEE}" type="presParOf" srcId="{8C41D397-69D0-4377-83F0-C3530DFB2D98}" destId="{1694829B-AF52-4740-89C7-B63A791E1115}" srcOrd="0" destOrd="0" presId="urn:microsoft.com/office/officeart/2005/8/layout/hierarchy2"/>
    <dgm:cxn modelId="{7A46493E-479D-49E1-941F-4725B88425A4}" type="presParOf" srcId="{357E15D1-E614-45BB-886F-43B463A64512}" destId="{3C32448B-4DE5-4A9A-B0DF-C02C63EAED9D}" srcOrd="3" destOrd="0" presId="urn:microsoft.com/office/officeart/2005/8/layout/hierarchy2"/>
    <dgm:cxn modelId="{29F1011E-F977-4DC3-B336-8DE821A2F90F}" type="presParOf" srcId="{3C32448B-4DE5-4A9A-B0DF-C02C63EAED9D}" destId="{3BB0F84E-66EB-4DFC-9779-039329353239}" srcOrd="0" destOrd="0" presId="urn:microsoft.com/office/officeart/2005/8/layout/hierarchy2"/>
    <dgm:cxn modelId="{C47E314D-5961-49A8-A1D8-55F2560A8605}" type="presParOf" srcId="{3C32448B-4DE5-4A9A-B0DF-C02C63EAED9D}" destId="{1F6F6330-18A2-4EE4-ADB0-5AA8156AEC63}" srcOrd="1" destOrd="0" presId="urn:microsoft.com/office/officeart/2005/8/layout/hierarchy2"/>
    <dgm:cxn modelId="{8AD7D202-5812-4B31-B7EC-CA5406338136}" type="presParOf" srcId="{357E15D1-E614-45BB-886F-43B463A64512}" destId="{E1C5E8DC-473D-4889-8959-34AAC2791DB8}" srcOrd="4" destOrd="0" presId="urn:microsoft.com/office/officeart/2005/8/layout/hierarchy2"/>
    <dgm:cxn modelId="{A98A75CC-07D7-4E3B-93F0-9B3636C26C7E}" type="presParOf" srcId="{E1C5E8DC-473D-4889-8959-34AAC2791DB8}" destId="{A9A5A20B-D435-45FF-9637-BDD445ED6B3E}" srcOrd="0" destOrd="0" presId="urn:microsoft.com/office/officeart/2005/8/layout/hierarchy2"/>
    <dgm:cxn modelId="{EEEFF2FB-53ED-414B-BD41-461E7F0CACD8}" type="presParOf" srcId="{357E15D1-E614-45BB-886F-43B463A64512}" destId="{EA4BA28E-95A1-46AA-A5F5-887B47926844}" srcOrd="5" destOrd="0" presId="urn:microsoft.com/office/officeart/2005/8/layout/hierarchy2"/>
    <dgm:cxn modelId="{073F83E3-AFD4-4320-BDEE-E8973E420CB4}" type="presParOf" srcId="{EA4BA28E-95A1-46AA-A5F5-887B47926844}" destId="{A2A8183B-B677-4B77-A9CD-E3D7A060EB4F}" srcOrd="0" destOrd="0" presId="urn:microsoft.com/office/officeart/2005/8/layout/hierarchy2"/>
    <dgm:cxn modelId="{BB1154C5-217D-4B71-8545-1C557FDF9B01}" type="presParOf" srcId="{EA4BA28E-95A1-46AA-A5F5-887B47926844}" destId="{7C3C7EFC-58A1-4BD5-B322-912563E705AD}" srcOrd="1" destOrd="0" presId="urn:microsoft.com/office/officeart/2005/8/layout/hierarchy2"/>
    <dgm:cxn modelId="{648A101E-0E9F-4E2E-98BA-74AF128EB50A}" type="presParOf" srcId="{357E15D1-E614-45BB-886F-43B463A64512}" destId="{2EC9EACC-DCD5-4C80-A2D7-6691B77A290A}" srcOrd="6" destOrd="0" presId="urn:microsoft.com/office/officeart/2005/8/layout/hierarchy2"/>
    <dgm:cxn modelId="{B1179C10-E5AF-45F2-A7FA-4EEC3A838BBB}" type="presParOf" srcId="{2EC9EACC-DCD5-4C80-A2D7-6691B77A290A}" destId="{BD7A4F7F-B4D2-4DC3-A8EE-D85DBEAA4179}" srcOrd="0" destOrd="0" presId="urn:microsoft.com/office/officeart/2005/8/layout/hierarchy2"/>
    <dgm:cxn modelId="{DD8DB0AC-A42E-4E66-8529-F62CD132F8B6}" type="presParOf" srcId="{357E15D1-E614-45BB-886F-43B463A64512}" destId="{14A8962C-B5BE-4F01-B271-C13A72A27E93}" srcOrd="7" destOrd="0" presId="urn:microsoft.com/office/officeart/2005/8/layout/hierarchy2"/>
    <dgm:cxn modelId="{81B4F097-063C-4557-B29F-AA422E0DE7CA}" type="presParOf" srcId="{14A8962C-B5BE-4F01-B271-C13A72A27E93}" destId="{49387760-E841-473B-AD83-34C2FD0448E2}" srcOrd="0" destOrd="0" presId="urn:microsoft.com/office/officeart/2005/8/layout/hierarchy2"/>
    <dgm:cxn modelId="{3B74091B-E755-48F4-9560-0F0538A0E3A5}" type="presParOf" srcId="{14A8962C-B5BE-4F01-B271-C13A72A27E93}" destId="{73BADBA8-2581-49F8-A4AF-7F01B507B344}" srcOrd="1" destOrd="0" presId="urn:microsoft.com/office/officeart/2005/8/layout/hierarchy2"/>
    <dgm:cxn modelId="{4014281A-2EC8-4EB2-BC2A-D3A144A68FD6}" type="presParOf" srcId="{357E15D1-E614-45BB-886F-43B463A64512}" destId="{063F0610-B2F8-40E5-927D-352D218635BE}" srcOrd="8" destOrd="0" presId="urn:microsoft.com/office/officeart/2005/8/layout/hierarchy2"/>
    <dgm:cxn modelId="{F5B6F730-37D7-4EB0-A6E1-3A449C466FE2}" type="presParOf" srcId="{063F0610-B2F8-40E5-927D-352D218635BE}" destId="{90DF3A1E-E5F0-4F0E-A9D3-595959DB6304}" srcOrd="0" destOrd="0" presId="urn:microsoft.com/office/officeart/2005/8/layout/hierarchy2"/>
    <dgm:cxn modelId="{FBEE9242-5381-4A17-9B1C-9D93F493F3E1}" type="presParOf" srcId="{357E15D1-E614-45BB-886F-43B463A64512}" destId="{744BE099-75E6-4317-A7D2-B2220DB0906D}" srcOrd="9" destOrd="0" presId="urn:microsoft.com/office/officeart/2005/8/layout/hierarchy2"/>
    <dgm:cxn modelId="{0CC9CF8C-606A-493F-A1CA-D6AE74CFBDF3}" type="presParOf" srcId="{744BE099-75E6-4317-A7D2-B2220DB0906D}" destId="{EFEB2506-4F3B-4380-AD8E-C72A6CF68140}" srcOrd="0" destOrd="0" presId="urn:microsoft.com/office/officeart/2005/8/layout/hierarchy2"/>
    <dgm:cxn modelId="{B23A6C01-3689-43CB-B54B-7DDAF76D6577}" type="presParOf" srcId="{744BE099-75E6-4317-A7D2-B2220DB0906D}" destId="{DC7A2008-0B8E-420D-B362-5A9C1C7687D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A5BAE6-CAB8-4939-9F5D-398D9271716E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7A690F24-FB7A-4C34-AF38-F173C2CEDB00}">
      <dgm:prSet phldrT="[Текст]" custT="1"/>
      <dgm:spPr/>
      <dgm:t>
        <a:bodyPr/>
        <a:lstStyle/>
        <a:p>
          <a:pPr algn="ctr"/>
          <a:endParaRPr lang="ru-RU" sz="1400" b="1" dirty="0" smtClean="0"/>
        </a:p>
        <a:p>
          <a:pPr algn="ctr"/>
          <a:r>
            <a:rPr lang="ru-RU" sz="1400" b="1" dirty="0" smtClean="0">
              <a:solidFill>
                <a:schemeClr val="tx2">
                  <a:lumMod val="75000"/>
                </a:schemeClr>
              </a:solidFill>
            </a:rPr>
            <a:t>Стимулирующие </a:t>
          </a:r>
        </a:p>
        <a:p>
          <a:pPr algn="ctr"/>
          <a:r>
            <a:rPr lang="ru-RU" sz="1400" b="1" dirty="0" smtClean="0">
              <a:solidFill>
                <a:schemeClr val="tx2">
                  <a:lumMod val="75000"/>
                </a:schemeClr>
              </a:solidFill>
            </a:rPr>
            <a:t>выплаты </a:t>
          </a:r>
        </a:p>
        <a:p>
          <a:pPr algn="ctr"/>
          <a:r>
            <a:rPr lang="ru-RU" sz="1400" b="0" dirty="0" smtClean="0">
              <a:solidFill>
                <a:schemeClr val="tx2">
                  <a:lumMod val="75000"/>
                </a:schemeClr>
              </a:solidFill>
            </a:rPr>
            <a:t>(фонд надбавок</a:t>
          </a:r>
        </a:p>
        <a:p>
          <a:pPr algn="ctr"/>
          <a:r>
            <a:rPr lang="ru-RU" sz="1400" b="0" dirty="0" smtClean="0">
              <a:solidFill>
                <a:schemeClr val="tx2">
                  <a:lumMod val="75000"/>
                </a:schemeClr>
              </a:solidFill>
            </a:rPr>
            <a:t> и доплат)</a:t>
          </a:r>
          <a:endParaRPr lang="ru-RU" sz="1400" b="0" dirty="0">
            <a:solidFill>
              <a:schemeClr val="tx2">
                <a:lumMod val="75000"/>
              </a:schemeClr>
            </a:solidFill>
          </a:endParaRPr>
        </a:p>
      </dgm:t>
    </dgm:pt>
    <dgm:pt modelId="{96973D3E-01B2-4066-8F6C-16A5FE848CEF}" type="parTrans" cxnId="{4543C587-C960-4F8B-BDDF-5ABEE876A0B8}">
      <dgm:prSet/>
      <dgm:spPr/>
      <dgm:t>
        <a:bodyPr/>
        <a:lstStyle/>
        <a:p>
          <a:endParaRPr lang="ru-RU"/>
        </a:p>
      </dgm:t>
    </dgm:pt>
    <dgm:pt modelId="{6355DC5C-7481-4DEB-A7B1-CF5DB6EC8561}" type="sibTrans" cxnId="{4543C587-C960-4F8B-BDDF-5ABEE876A0B8}">
      <dgm:prSet/>
      <dgm:spPr/>
      <dgm:t>
        <a:bodyPr/>
        <a:lstStyle/>
        <a:p>
          <a:endParaRPr lang="ru-RU"/>
        </a:p>
      </dgm:t>
    </dgm:pt>
    <dgm:pt modelId="{B2FE5F02-FBA5-44BF-AFE8-5EFF727358EA}">
      <dgm:prSet phldrT="[Текст]"/>
      <dgm:spPr/>
      <dgm:t>
        <a:bodyPr/>
        <a:lstStyle/>
        <a:p>
          <a:pPr algn="l"/>
          <a:endParaRPr lang="ru-RU" dirty="0" smtClean="0"/>
        </a:p>
        <a:p>
          <a:pPr algn="ctr"/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Результаты </a:t>
          </a:r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работы учителя</a:t>
          </a:r>
        </a:p>
        <a:p>
          <a:pPr algn="ctr"/>
          <a:endParaRPr lang="ru-RU" b="0" dirty="0" smtClean="0">
            <a:solidFill>
              <a:schemeClr val="tx2">
                <a:lumMod val="75000"/>
              </a:schemeClr>
            </a:solidFill>
          </a:endParaRPr>
        </a:p>
        <a:p>
          <a:pPr algn="ctr"/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Критерии </a:t>
          </a:r>
          <a:r>
            <a:rPr lang="ru-RU" b="0" dirty="0" smtClean="0">
              <a:solidFill>
                <a:schemeClr val="tx2">
                  <a:lumMod val="75000"/>
                </a:schemeClr>
              </a:solidFill>
            </a:rPr>
            <a:t>оценки труда педагогов.</a:t>
          </a:r>
          <a:endParaRPr lang="ru-RU" b="0" dirty="0">
            <a:solidFill>
              <a:schemeClr val="tx2">
                <a:lumMod val="75000"/>
              </a:schemeClr>
            </a:solidFill>
          </a:endParaRPr>
        </a:p>
      </dgm:t>
    </dgm:pt>
    <dgm:pt modelId="{EC353BF8-6E32-431B-A8B9-D8341B74961F}" type="parTrans" cxnId="{94FB9D34-C3BC-48EE-8551-1E9329880826}">
      <dgm:prSet/>
      <dgm:spPr/>
      <dgm:t>
        <a:bodyPr/>
        <a:lstStyle/>
        <a:p>
          <a:endParaRPr lang="ru-RU"/>
        </a:p>
      </dgm:t>
    </dgm:pt>
    <dgm:pt modelId="{CB815C60-EC27-4564-B1D4-21C8AC2C6C24}" type="sibTrans" cxnId="{94FB9D34-C3BC-48EE-8551-1E9329880826}">
      <dgm:prSet/>
      <dgm:spPr/>
      <dgm:t>
        <a:bodyPr/>
        <a:lstStyle/>
        <a:p>
          <a:endParaRPr lang="ru-RU"/>
        </a:p>
      </dgm:t>
    </dgm:pt>
    <dgm:pt modelId="{02710A10-9D1F-4C9B-B11B-D7789B84D75F}" type="pres">
      <dgm:prSet presAssocID="{B8A5BAE6-CAB8-4939-9F5D-398D9271716E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5439B81-F8A8-4530-9FEC-313C7645EFCF}" type="pres">
      <dgm:prSet presAssocID="{B8A5BAE6-CAB8-4939-9F5D-398D9271716E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6521D-15D5-4565-82D5-7D3231ABD909}" type="pres">
      <dgm:prSet presAssocID="{B8A5BAE6-CAB8-4939-9F5D-398D9271716E}" presName="LeftNode" presStyleLbl="bgImgPlace1" presStyleIdx="0" presStyleCnt="2" custScaleX="117060" custLinFactNeighborX="505" custLinFactNeighborY="166">
        <dgm:presLayoutVars>
          <dgm:chMax val="2"/>
          <dgm:chPref val="2"/>
        </dgm:presLayoutVars>
      </dgm:prSet>
      <dgm:spPr/>
      <dgm:t>
        <a:bodyPr/>
        <a:lstStyle/>
        <a:p>
          <a:endParaRPr lang="ru-RU"/>
        </a:p>
      </dgm:t>
    </dgm:pt>
    <dgm:pt modelId="{66C90348-3B40-4ADA-A7AB-D6AE7554BF76}" type="pres">
      <dgm:prSet presAssocID="{B8A5BAE6-CAB8-4939-9F5D-398D9271716E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390DCD-1A7E-43BA-886F-30118C21BEF1}" type="pres">
      <dgm:prSet presAssocID="{B8A5BAE6-CAB8-4939-9F5D-398D9271716E}" presName="RightNode" presStyleLbl="bgImgPlace1" presStyleIdx="1" presStyleCnt="2" custLinFactNeighborX="0" custLinFactNeighborY="21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7283945-C914-4E45-BF26-BFBC542DD75C}" type="pres">
      <dgm:prSet presAssocID="{B8A5BAE6-CAB8-4939-9F5D-398D9271716E}" presName="TopArrow" presStyleLbl="node1" presStyleIdx="0" presStyleCnt="2" custAng="0" custLinFactNeighborX="-2859" custLinFactNeighborY="-8773"/>
      <dgm:spPr/>
      <dgm:t>
        <a:bodyPr/>
        <a:lstStyle/>
        <a:p>
          <a:endParaRPr lang="ru-RU"/>
        </a:p>
      </dgm:t>
    </dgm:pt>
    <dgm:pt modelId="{7DF9CA7F-E45B-4E01-83AF-F8FAE480CB7F}" type="pres">
      <dgm:prSet presAssocID="{B8A5BAE6-CAB8-4939-9F5D-398D9271716E}" presName="BottomArrow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4543C587-C960-4F8B-BDDF-5ABEE876A0B8}" srcId="{B8A5BAE6-CAB8-4939-9F5D-398D9271716E}" destId="{7A690F24-FB7A-4C34-AF38-F173C2CEDB00}" srcOrd="0" destOrd="0" parTransId="{96973D3E-01B2-4066-8F6C-16A5FE848CEF}" sibTransId="{6355DC5C-7481-4DEB-A7B1-CF5DB6EC8561}"/>
    <dgm:cxn modelId="{25A06C41-3405-45EE-AF06-CBFE6613328A}" type="presOf" srcId="{7A690F24-FB7A-4C34-AF38-F173C2CEDB00}" destId="{7826521D-15D5-4565-82D5-7D3231ABD909}" srcOrd="1" destOrd="0" presId="urn:microsoft.com/office/officeart/2009/layout/ReverseList"/>
    <dgm:cxn modelId="{94FB9D34-C3BC-48EE-8551-1E9329880826}" srcId="{B8A5BAE6-CAB8-4939-9F5D-398D9271716E}" destId="{B2FE5F02-FBA5-44BF-AFE8-5EFF727358EA}" srcOrd="1" destOrd="0" parTransId="{EC353BF8-6E32-431B-A8B9-D8341B74961F}" sibTransId="{CB815C60-EC27-4564-B1D4-21C8AC2C6C24}"/>
    <dgm:cxn modelId="{5A039494-9762-45E9-AD77-46AB62157A1B}" type="presOf" srcId="{B8A5BAE6-CAB8-4939-9F5D-398D9271716E}" destId="{02710A10-9D1F-4C9B-B11B-D7789B84D75F}" srcOrd="0" destOrd="0" presId="urn:microsoft.com/office/officeart/2009/layout/ReverseList"/>
    <dgm:cxn modelId="{BBA0A0E9-A7BC-4D07-BFEB-6F206FCE58C0}" type="presOf" srcId="{B2FE5F02-FBA5-44BF-AFE8-5EFF727358EA}" destId="{66C90348-3B40-4ADA-A7AB-D6AE7554BF76}" srcOrd="0" destOrd="0" presId="urn:microsoft.com/office/officeart/2009/layout/ReverseList"/>
    <dgm:cxn modelId="{AF68A8CD-1581-406C-958E-A6DF4A998427}" type="presOf" srcId="{7A690F24-FB7A-4C34-AF38-F173C2CEDB00}" destId="{75439B81-F8A8-4530-9FEC-313C7645EFCF}" srcOrd="0" destOrd="0" presId="urn:microsoft.com/office/officeart/2009/layout/ReverseList"/>
    <dgm:cxn modelId="{F28B93B9-3E35-4B03-A78C-C4D56F943B25}" type="presOf" srcId="{B2FE5F02-FBA5-44BF-AFE8-5EFF727358EA}" destId="{44390DCD-1A7E-43BA-886F-30118C21BEF1}" srcOrd="1" destOrd="0" presId="urn:microsoft.com/office/officeart/2009/layout/ReverseList"/>
    <dgm:cxn modelId="{CB7F3E08-84C2-4DBC-B32F-DAB3FF1195E3}" type="presParOf" srcId="{02710A10-9D1F-4C9B-B11B-D7789B84D75F}" destId="{75439B81-F8A8-4530-9FEC-313C7645EFCF}" srcOrd="0" destOrd="0" presId="urn:microsoft.com/office/officeart/2009/layout/ReverseList"/>
    <dgm:cxn modelId="{80B8AD76-540B-42A4-9881-379EDB5DBDC2}" type="presParOf" srcId="{02710A10-9D1F-4C9B-B11B-D7789B84D75F}" destId="{7826521D-15D5-4565-82D5-7D3231ABD909}" srcOrd="1" destOrd="0" presId="urn:microsoft.com/office/officeart/2009/layout/ReverseList"/>
    <dgm:cxn modelId="{4582D8E7-C90C-497F-8EDA-CE3A70DD0351}" type="presParOf" srcId="{02710A10-9D1F-4C9B-B11B-D7789B84D75F}" destId="{66C90348-3B40-4ADA-A7AB-D6AE7554BF76}" srcOrd="2" destOrd="0" presId="urn:microsoft.com/office/officeart/2009/layout/ReverseList"/>
    <dgm:cxn modelId="{581799DF-2D55-4870-8037-42F46A293CEE}" type="presParOf" srcId="{02710A10-9D1F-4C9B-B11B-D7789B84D75F}" destId="{44390DCD-1A7E-43BA-886F-30118C21BEF1}" srcOrd="3" destOrd="0" presId="urn:microsoft.com/office/officeart/2009/layout/ReverseList"/>
    <dgm:cxn modelId="{368CFE11-C11B-4C1F-8719-A4792B436341}" type="presParOf" srcId="{02710A10-9D1F-4C9B-B11B-D7789B84D75F}" destId="{87283945-C914-4E45-BF26-BFBC542DD75C}" srcOrd="4" destOrd="0" presId="urn:microsoft.com/office/officeart/2009/layout/ReverseList"/>
    <dgm:cxn modelId="{0956D011-90ED-48CE-8904-798BF2ADD030}" type="presParOf" srcId="{02710A10-9D1F-4C9B-B11B-D7789B84D75F}" destId="{7DF9CA7F-E45B-4E01-83AF-F8FAE480CB7F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3DE3D5-FEEA-4EB9-9AAB-8E4C6673E129}">
      <dsp:nvSpPr>
        <dsp:cNvPr id="0" name=""/>
        <dsp:cNvSpPr/>
      </dsp:nvSpPr>
      <dsp:spPr>
        <a:xfrm>
          <a:off x="0" y="870671"/>
          <a:ext cx="91440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E4745E-93E5-4116-8E14-5D8FEFE414EF}">
      <dsp:nvSpPr>
        <dsp:cNvPr id="0" name=""/>
        <dsp:cNvSpPr/>
      </dsp:nvSpPr>
      <dsp:spPr>
        <a:xfrm>
          <a:off x="382118" y="98249"/>
          <a:ext cx="8754904" cy="8789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формирование гибкой, подотчетной обществу системы непрерывного образования</a:t>
          </a:r>
          <a:r>
            <a:rPr lang="ru-RU" sz="1600" b="0" kern="1200" dirty="0" smtClean="0"/>
            <a:t>, </a:t>
          </a:r>
          <a:r>
            <a:rPr lang="ru-RU" sz="1400" b="0" kern="1200" dirty="0" smtClean="0"/>
            <a:t>развивающей человеческий потенциал, обеспечивающей текущие и перспективные потребности социально-экономического развития Российской Федерации;</a:t>
          </a:r>
          <a:endParaRPr lang="ru-RU" sz="1400" b="0" kern="1200" dirty="0"/>
        </a:p>
      </dsp:txBody>
      <dsp:txXfrm>
        <a:off x="425026" y="141157"/>
        <a:ext cx="8669088" cy="793162"/>
      </dsp:txXfrm>
    </dsp:sp>
    <dsp:sp modelId="{033FF161-2B9F-4614-A4FF-06BB07C60FC1}">
      <dsp:nvSpPr>
        <dsp:cNvPr id="0" name=""/>
        <dsp:cNvSpPr/>
      </dsp:nvSpPr>
      <dsp:spPr>
        <a:xfrm>
          <a:off x="0" y="1748315"/>
          <a:ext cx="91440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8544EC-E7F4-42E2-8A28-EBD69ECDB565}">
      <dsp:nvSpPr>
        <dsp:cNvPr id="0" name=""/>
        <dsp:cNvSpPr/>
      </dsp:nvSpPr>
      <dsp:spPr>
        <a:xfrm>
          <a:off x="427709" y="1099912"/>
          <a:ext cx="8716290" cy="73508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развитие инфраструктуры и организационно-экономических механизмов</a:t>
          </a:r>
          <a:r>
            <a:rPr lang="ru-RU" sz="1800" b="0" kern="1200" dirty="0" smtClean="0"/>
            <a:t>, обеспечивающих </a:t>
          </a:r>
          <a:r>
            <a:rPr lang="ru-RU" sz="1400" b="0" kern="1200" dirty="0" smtClean="0"/>
            <a:t>максимально равную доступность услуг дошкольного, общего, дополнительного образования детей;</a:t>
          </a:r>
          <a:endParaRPr lang="ru-RU" sz="1400" b="0" kern="1200" dirty="0"/>
        </a:p>
      </dsp:txBody>
      <dsp:txXfrm>
        <a:off x="463593" y="1135796"/>
        <a:ext cx="8644522" cy="663315"/>
      </dsp:txXfrm>
    </dsp:sp>
    <dsp:sp modelId="{59A87A7F-D68C-44B9-B830-E2B66C05672B}">
      <dsp:nvSpPr>
        <dsp:cNvPr id="0" name=""/>
        <dsp:cNvSpPr/>
      </dsp:nvSpPr>
      <dsp:spPr>
        <a:xfrm>
          <a:off x="0" y="2531906"/>
          <a:ext cx="91440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2994E5-4293-4516-A1A6-37742849D8AA}">
      <dsp:nvSpPr>
        <dsp:cNvPr id="0" name=""/>
        <dsp:cNvSpPr/>
      </dsp:nvSpPr>
      <dsp:spPr>
        <a:xfrm>
          <a:off x="420436" y="1891998"/>
          <a:ext cx="8719774" cy="66567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модернизация образовательных программ</a:t>
          </a:r>
          <a:r>
            <a:rPr lang="ru-RU" sz="1400" b="0" kern="1200" dirty="0" smtClean="0"/>
            <a:t> в системах дошкольного, общего и дополнительного образования детей, направленная на достижение современного качества учебных результатов и результатов социализации;</a:t>
          </a:r>
          <a:endParaRPr lang="ru-RU" sz="1400" b="0" kern="1200" dirty="0"/>
        </a:p>
      </dsp:txBody>
      <dsp:txXfrm>
        <a:off x="452932" y="1924494"/>
        <a:ext cx="8654782" cy="600685"/>
      </dsp:txXfrm>
    </dsp:sp>
    <dsp:sp modelId="{075D0485-93E5-442F-BAA1-F4760188621C}">
      <dsp:nvSpPr>
        <dsp:cNvPr id="0" name=""/>
        <dsp:cNvSpPr/>
      </dsp:nvSpPr>
      <dsp:spPr>
        <a:xfrm>
          <a:off x="0" y="3270063"/>
          <a:ext cx="91440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ECA697-FB2F-4575-8537-A07FD3FF449D}">
      <dsp:nvSpPr>
        <dsp:cNvPr id="0" name=""/>
        <dsp:cNvSpPr/>
      </dsp:nvSpPr>
      <dsp:spPr>
        <a:xfrm>
          <a:off x="424285" y="2684087"/>
          <a:ext cx="8719714" cy="57095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создание современной системы оценки качества образования </a:t>
          </a:r>
          <a:r>
            <a:rPr lang="ru-RU" sz="1400" b="0" kern="1200" dirty="0" smtClean="0"/>
            <a:t>на основе принципов открытости, объективности, прозрачности, общественно-профессионального участия;</a:t>
          </a:r>
          <a:endParaRPr lang="ru-RU" sz="1400" b="0" kern="1200" dirty="0"/>
        </a:p>
      </dsp:txBody>
      <dsp:txXfrm>
        <a:off x="452157" y="2711959"/>
        <a:ext cx="8663970" cy="515207"/>
      </dsp:txXfrm>
    </dsp:sp>
    <dsp:sp modelId="{C4ACFC6D-F681-4CEB-B459-AF732D8D8E8A}">
      <dsp:nvSpPr>
        <dsp:cNvPr id="0" name=""/>
        <dsp:cNvSpPr/>
      </dsp:nvSpPr>
      <dsp:spPr>
        <a:xfrm>
          <a:off x="0" y="4060946"/>
          <a:ext cx="91440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5A714B-840D-4971-BE8A-CF84A8A6990F}">
      <dsp:nvSpPr>
        <dsp:cNvPr id="0" name=""/>
        <dsp:cNvSpPr/>
      </dsp:nvSpPr>
      <dsp:spPr>
        <a:xfrm>
          <a:off x="413453" y="3304526"/>
          <a:ext cx="8730546" cy="64832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/>
            <a:t>обеспечение </a:t>
          </a:r>
          <a:r>
            <a:rPr lang="ru-RU" sz="1800" b="1" kern="1200" dirty="0" smtClean="0"/>
            <a:t>эффективной системы по социализации, самореализации и </a:t>
          </a:r>
          <a:r>
            <a:rPr lang="ru-RU" sz="1400" b="0" kern="1200" dirty="0" smtClean="0"/>
            <a:t>развитию потенциала молодежи</a:t>
          </a:r>
          <a:endParaRPr lang="ru-RU" sz="1400" b="0" kern="1200" dirty="0"/>
        </a:p>
      </dsp:txBody>
      <dsp:txXfrm>
        <a:off x="445101" y="3336174"/>
        <a:ext cx="8667250" cy="5850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F61A42-590B-4A1F-96A5-6C5E09D30D0A}">
      <dsp:nvSpPr>
        <dsp:cNvPr id="0" name=""/>
        <dsp:cNvSpPr/>
      </dsp:nvSpPr>
      <dsp:spPr>
        <a:xfrm>
          <a:off x="786068" y="757211"/>
          <a:ext cx="1995678" cy="1731608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Calibri" pitchFamily="34" charset="0"/>
            </a:rPr>
            <a:t>подпрограммы:</a:t>
          </a:r>
          <a:endParaRPr lang="ru-RU" sz="2000" b="1" kern="1200" dirty="0">
            <a:latin typeface="Calibri" pitchFamily="34" charset="0"/>
          </a:endParaRPr>
        </a:p>
      </dsp:txBody>
      <dsp:txXfrm>
        <a:off x="836785" y="807928"/>
        <a:ext cx="1894244" cy="1630174"/>
      </dsp:txXfrm>
    </dsp:sp>
    <dsp:sp modelId="{1F0BC642-17E8-40F3-8EC8-37DCD90F2966}">
      <dsp:nvSpPr>
        <dsp:cNvPr id="0" name=""/>
        <dsp:cNvSpPr/>
      </dsp:nvSpPr>
      <dsp:spPr>
        <a:xfrm rot="17786735">
          <a:off x="2399169" y="991472"/>
          <a:ext cx="1379521" cy="27921"/>
        </a:xfrm>
        <a:custGeom>
          <a:avLst/>
          <a:gdLst/>
          <a:ahLst/>
          <a:cxnLst/>
          <a:rect l="0" t="0" r="0" b="0"/>
          <a:pathLst>
            <a:path>
              <a:moveTo>
                <a:pt x="0" y="13960"/>
              </a:moveTo>
              <a:lnTo>
                <a:pt x="1379521" y="13960"/>
              </a:lnTo>
            </a:path>
          </a:pathLst>
        </a:custGeom>
        <a:noFill/>
        <a:ln w="2825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54442" y="970945"/>
        <a:ext cx="68976" cy="68976"/>
      </dsp:txXfrm>
    </dsp:sp>
    <dsp:sp modelId="{D6003288-8314-4EB0-ADCB-12BE9512F809}">
      <dsp:nvSpPr>
        <dsp:cNvPr id="0" name=""/>
        <dsp:cNvSpPr/>
      </dsp:nvSpPr>
      <dsp:spPr>
        <a:xfrm>
          <a:off x="3396113" y="2706"/>
          <a:ext cx="4748674" cy="770288"/>
        </a:xfrm>
        <a:prstGeom prst="round2DiagRect">
          <a:avLst/>
        </a:prstGeom>
        <a:solidFill>
          <a:schemeClr val="accent2">
            <a:lumMod val="7500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Calibri" pitchFamily="34" charset="0"/>
            </a:rPr>
            <a:t>"Развитие профессионального образования"</a:t>
          </a:r>
        </a:p>
      </dsp:txBody>
      <dsp:txXfrm>
        <a:off x="3433715" y="40308"/>
        <a:ext cx="4673470" cy="695084"/>
      </dsp:txXfrm>
    </dsp:sp>
    <dsp:sp modelId="{8C41D397-69D0-4377-83F0-C3530DFB2D98}">
      <dsp:nvSpPr>
        <dsp:cNvPr id="0" name=""/>
        <dsp:cNvSpPr/>
      </dsp:nvSpPr>
      <dsp:spPr>
        <a:xfrm rot="20020298">
          <a:off x="2746193" y="1457046"/>
          <a:ext cx="685472" cy="27921"/>
        </a:xfrm>
        <a:custGeom>
          <a:avLst/>
          <a:gdLst/>
          <a:ahLst/>
          <a:cxnLst/>
          <a:rect l="0" t="0" r="0" b="0"/>
          <a:pathLst>
            <a:path>
              <a:moveTo>
                <a:pt x="0" y="13960"/>
              </a:moveTo>
              <a:lnTo>
                <a:pt x="685472" y="13960"/>
              </a:lnTo>
            </a:path>
          </a:pathLst>
        </a:custGeom>
        <a:noFill/>
        <a:ln w="2825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71793" y="1453870"/>
        <a:ext cx="34273" cy="34273"/>
      </dsp:txXfrm>
    </dsp:sp>
    <dsp:sp modelId="{3BB0F84E-66EB-4DFC-9779-039329353239}">
      <dsp:nvSpPr>
        <dsp:cNvPr id="0" name=""/>
        <dsp:cNvSpPr/>
      </dsp:nvSpPr>
      <dsp:spPr>
        <a:xfrm>
          <a:off x="3396113" y="888538"/>
          <a:ext cx="4748659" cy="860920"/>
        </a:xfrm>
        <a:prstGeom prst="round2DiagRect">
          <a:avLst/>
        </a:prstGeom>
        <a:solidFill>
          <a:schemeClr val="accent2">
            <a:lumMod val="7500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Calibri" pitchFamily="34" charset="0"/>
            </a:rPr>
            <a:t>"Развитие дошкольного, общего образования и дополнительного образования детей"</a:t>
          </a:r>
        </a:p>
      </dsp:txBody>
      <dsp:txXfrm>
        <a:off x="3438140" y="930565"/>
        <a:ext cx="4664605" cy="776866"/>
      </dsp:txXfrm>
    </dsp:sp>
    <dsp:sp modelId="{E1C5E8DC-473D-4889-8959-34AAC2791DB8}">
      <dsp:nvSpPr>
        <dsp:cNvPr id="0" name=""/>
        <dsp:cNvSpPr/>
      </dsp:nvSpPr>
      <dsp:spPr>
        <a:xfrm rot="2735342">
          <a:off x="2649971" y="1922620"/>
          <a:ext cx="877917" cy="27921"/>
        </a:xfrm>
        <a:custGeom>
          <a:avLst/>
          <a:gdLst/>
          <a:ahLst/>
          <a:cxnLst/>
          <a:rect l="0" t="0" r="0" b="0"/>
          <a:pathLst>
            <a:path>
              <a:moveTo>
                <a:pt x="0" y="13960"/>
              </a:moveTo>
              <a:lnTo>
                <a:pt x="877917" y="13960"/>
              </a:lnTo>
            </a:path>
          </a:pathLst>
        </a:custGeom>
        <a:noFill/>
        <a:ln w="2825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66982" y="1914633"/>
        <a:ext cx="43895" cy="43895"/>
      </dsp:txXfrm>
    </dsp:sp>
    <dsp:sp modelId="{A2A8183B-B677-4B77-A9CD-E3D7A060EB4F}">
      <dsp:nvSpPr>
        <dsp:cNvPr id="0" name=""/>
        <dsp:cNvSpPr/>
      </dsp:nvSpPr>
      <dsp:spPr>
        <a:xfrm>
          <a:off x="3396113" y="1865002"/>
          <a:ext cx="4732914" cy="770288"/>
        </a:xfrm>
        <a:prstGeom prst="round2DiagRect">
          <a:avLst/>
        </a:prstGeom>
        <a:solidFill>
          <a:schemeClr val="accent2">
            <a:lumMod val="7500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Calibri" pitchFamily="34" charset="0"/>
            </a:rPr>
            <a:t>"Развитие системы оценки качества образования информационной прозрачности системы образования"</a:t>
          </a:r>
        </a:p>
      </dsp:txBody>
      <dsp:txXfrm>
        <a:off x="3433715" y="1902604"/>
        <a:ext cx="4657710" cy="695084"/>
      </dsp:txXfrm>
    </dsp:sp>
    <dsp:sp modelId="{2EC9EACC-DCD5-4C80-A2D7-6691B77A290A}">
      <dsp:nvSpPr>
        <dsp:cNvPr id="0" name=""/>
        <dsp:cNvSpPr/>
      </dsp:nvSpPr>
      <dsp:spPr>
        <a:xfrm rot="4105610">
          <a:off x="2244095" y="2399786"/>
          <a:ext cx="1700592" cy="27921"/>
        </a:xfrm>
        <a:custGeom>
          <a:avLst/>
          <a:gdLst/>
          <a:ahLst/>
          <a:cxnLst/>
          <a:rect l="0" t="0" r="0" b="0"/>
          <a:pathLst>
            <a:path>
              <a:moveTo>
                <a:pt x="0" y="13960"/>
              </a:moveTo>
              <a:lnTo>
                <a:pt x="1700592" y="13960"/>
              </a:lnTo>
            </a:path>
          </a:pathLst>
        </a:custGeom>
        <a:noFill/>
        <a:ln w="2825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3051876" y="2371233"/>
        <a:ext cx="85029" cy="85029"/>
      </dsp:txXfrm>
    </dsp:sp>
    <dsp:sp modelId="{49387760-E841-473B-AD83-34C2FD0448E2}">
      <dsp:nvSpPr>
        <dsp:cNvPr id="0" name=""/>
        <dsp:cNvSpPr/>
      </dsp:nvSpPr>
      <dsp:spPr>
        <a:xfrm>
          <a:off x="3407036" y="2748784"/>
          <a:ext cx="4711069" cy="911389"/>
        </a:xfrm>
        <a:prstGeom prst="round2DiagRect">
          <a:avLst/>
        </a:prstGeom>
        <a:solidFill>
          <a:schemeClr val="accent2">
            <a:lumMod val="7500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Calibri" pitchFamily="34" charset="0"/>
            </a:rPr>
            <a:t>"Вовлечение молодежи в социальную практику"</a:t>
          </a:r>
        </a:p>
      </dsp:txBody>
      <dsp:txXfrm>
        <a:off x="3451526" y="2793274"/>
        <a:ext cx="4622089" cy="822409"/>
      </dsp:txXfrm>
    </dsp:sp>
    <dsp:sp modelId="{063F0610-B2F8-40E5-927D-352D218635BE}">
      <dsp:nvSpPr>
        <dsp:cNvPr id="0" name=""/>
        <dsp:cNvSpPr/>
      </dsp:nvSpPr>
      <dsp:spPr>
        <a:xfrm rot="4653714">
          <a:off x="1700659" y="2954571"/>
          <a:ext cx="2755712" cy="27921"/>
        </a:xfrm>
        <a:custGeom>
          <a:avLst/>
          <a:gdLst/>
          <a:ahLst/>
          <a:cxnLst/>
          <a:rect l="0" t="0" r="0" b="0"/>
          <a:pathLst>
            <a:path>
              <a:moveTo>
                <a:pt x="0" y="13960"/>
              </a:moveTo>
              <a:lnTo>
                <a:pt x="2755712" y="13960"/>
              </a:lnTo>
            </a:path>
          </a:pathLst>
        </a:custGeom>
        <a:noFill/>
        <a:ln w="2825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009623" y="2899639"/>
        <a:ext cx="137785" cy="137785"/>
      </dsp:txXfrm>
    </dsp:sp>
    <dsp:sp modelId="{EFEB2506-4F3B-4380-AD8E-C72A6CF68140}">
      <dsp:nvSpPr>
        <dsp:cNvPr id="0" name=""/>
        <dsp:cNvSpPr/>
      </dsp:nvSpPr>
      <dsp:spPr>
        <a:xfrm>
          <a:off x="3375284" y="3721435"/>
          <a:ext cx="4748659" cy="1185227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Calibri" pitchFamily="34" charset="0"/>
            </a:rPr>
            <a:t>"Обеспечение реализации государственной программы "Развитие образования" на 20 13 - 2020 годы и прочие мероприятия в области образования</a:t>
          </a:r>
          <a:r>
            <a:rPr lang="ru-RU" sz="1800" b="1" kern="1200" dirty="0" smtClean="0">
              <a:solidFill>
                <a:schemeClr val="bg1"/>
              </a:solidFill>
              <a:latin typeface="Calibri" pitchFamily="34" charset="0"/>
            </a:rPr>
            <a:t>"</a:t>
          </a:r>
        </a:p>
      </dsp:txBody>
      <dsp:txXfrm>
        <a:off x="3409998" y="3756149"/>
        <a:ext cx="4679231" cy="11157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8AEFA-DB63-4438-AC30-73E542CD4435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7135-2870-4466-97EC-30077CC4A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861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7135-2870-4466-97EC-30077CC4A79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57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7135-2870-4466-97EC-30077CC4A79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028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7636-80C4-4318-8EB5-2B6878727A07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F822C36D-73A2-42DE-8324-60C5CC810FC1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7636-80C4-4318-8EB5-2B6878727A07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C36D-73A2-42DE-8324-60C5CC810F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7636-80C4-4318-8EB5-2B6878727A07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F822C36D-73A2-42DE-8324-60C5CC810FC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7636-80C4-4318-8EB5-2B6878727A07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C36D-73A2-42DE-8324-60C5CC810F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7636-80C4-4318-8EB5-2B6878727A07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F822C36D-73A2-42DE-8324-60C5CC810FC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7636-80C4-4318-8EB5-2B6878727A07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C36D-73A2-42DE-8324-60C5CC810F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7636-80C4-4318-8EB5-2B6878727A07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C36D-73A2-42DE-8324-60C5CC810F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7636-80C4-4318-8EB5-2B6878727A07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C36D-73A2-42DE-8324-60C5CC810F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7636-80C4-4318-8EB5-2B6878727A07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C36D-73A2-42DE-8324-60C5CC810F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7636-80C4-4318-8EB5-2B6878727A07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C36D-73A2-42DE-8324-60C5CC810FC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7636-80C4-4318-8EB5-2B6878727A07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C36D-73A2-42DE-8324-60C5CC810FC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4787636-80C4-4318-8EB5-2B6878727A07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822C36D-73A2-42DE-8324-60C5CC810FC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332656"/>
            <a:ext cx="6048672" cy="946150"/>
          </a:xfrm>
        </p:spPr>
        <p:txBody>
          <a:bodyPr/>
          <a:lstStyle/>
          <a:p>
            <a:r>
              <a:rPr lang="ru-RU" sz="2800" dirty="0"/>
              <a:t>Новые институциональные нормы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Autofit/>
          </a:bodyPr>
          <a:lstStyle/>
          <a:p>
            <a:pPr marL="0" indent="360000">
              <a:spcBef>
                <a:spcPts val="600"/>
              </a:spcBef>
            </a:pPr>
            <a:r>
              <a:rPr lang="ru-RU" sz="1800" b="1" dirty="0"/>
              <a:t>7 мая 2012  </a:t>
            </a:r>
            <a:r>
              <a:rPr lang="ru-RU" sz="1800" dirty="0" smtClean="0"/>
              <a:t>указ </a:t>
            </a:r>
            <a:r>
              <a:rPr lang="ru-RU" sz="1800" dirty="0" smtClean="0"/>
              <a:t>президента РФ </a:t>
            </a:r>
            <a:r>
              <a:rPr lang="ru-RU" sz="1800" b="1" dirty="0" smtClean="0"/>
              <a:t>«О </a:t>
            </a:r>
            <a:r>
              <a:rPr lang="ru-RU" sz="1800" b="1" dirty="0"/>
              <a:t>мерах по реализации государственной политики в области образования и науки</a:t>
            </a:r>
            <a:r>
              <a:rPr lang="ru-RU" sz="1800" b="1" dirty="0" smtClean="0"/>
              <a:t>»;</a:t>
            </a:r>
          </a:p>
          <a:p>
            <a:pPr marL="0" indent="360000">
              <a:spcBef>
                <a:spcPts val="600"/>
              </a:spcBef>
            </a:pPr>
            <a:r>
              <a:rPr lang="ru-RU" sz="1800" b="1" dirty="0" smtClean="0"/>
              <a:t>11 </a:t>
            </a:r>
            <a:r>
              <a:rPr lang="ru-RU" sz="1800" b="1" dirty="0"/>
              <a:t>октября 2012  </a:t>
            </a:r>
            <a:r>
              <a:rPr lang="ru-RU" sz="1800" dirty="0"/>
              <a:t>принята Государственная </a:t>
            </a:r>
            <a:r>
              <a:rPr lang="ru-RU" sz="1800" b="1" dirty="0"/>
              <a:t>программа Российской Федерации "Развитие образования"</a:t>
            </a:r>
            <a:r>
              <a:rPr lang="ru-RU" sz="1800" dirty="0"/>
              <a:t> на 2013-2020 годы</a:t>
            </a:r>
            <a:r>
              <a:rPr lang="ru-RU" sz="1800" dirty="0" smtClean="0"/>
              <a:t>;</a:t>
            </a:r>
          </a:p>
          <a:p>
            <a:pPr marL="0" indent="360000">
              <a:spcBef>
                <a:spcPts val="600"/>
              </a:spcBef>
            </a:pPr>
            <a:r>
              <a:rPr lang="en-US" sz="1800" b="1" dirty="0" smtClean="0"/>
              <a:t>26.</a:t>
            </a:r>
            <a:r>
              <a:rPr lang="ru-RU" sz="1800" b="1" dirty="0" smtClean="0"/>
              <a:t> ноября </a:t>
            </a:r>
            <a:r>
              <a:rPr lang="en-US" sz="1800" b="1" dirty="0" smtClean="0"/>
              <a:t>2012 </a:t>
            </a:r>
            <a:r>
              <a:rPr lang="ru-RU" sz="1800" b="1" dirty="0" smtClean="0"/>
              <a:t> </a:t>
            </a:r>
            <a:r>
              <a:rPr lang="ru-RU" sz="1800" dirty="0" smtClean="0"/>
              <a:t>Распоряжением </a:t>
            </a:r>
            <a:r>
              <a:rPr lang="ru-RU" sz="1800" dirty="0"/>
              <a:t>Правительства РФ </a:t>
            </a:r>
            <a:r>
              <a:rPr lang="en-US" sz="1800" b="1" dirty="0"/>
              <a:t>N 2190-</a:t>
            </a:r>
            <a:r>
              <a:rPr lang="ru-RU" sz="1800" b="1" dirty="0"/>
              <a:t>р</a:t>
            </a:r>
            <a:r>
              <a:rPr lang="ru-RU" sz="1800" dirty="0"/>
              <a:t> </a:t>
            </a:r>
            <a:r>
              <a:rPr lang="ru-RU" sz="1800" dirty="0" smtClean="0"/>
              <a:t>утверждена </a:t>
            </a:r>
            <a:r>
              <a:rPr lang="ru-RU" sz="1800" b="1" dirty="0" smtClean="0"/>
              <a:t>Программа поэтапного совершенствования системы оплаты труда </a:t>
            </a:r>
            <a:r>
              <a:rPr lang="ru-RU" sz="1800" dirty="0" smtClean="0"/>
              <a:t>в государственных (муниципальных) учреждениях на 2012-2018 годы </a:t>
            </a:r>
          </a:p>
          <a:p>
            <a:pPr marL="0" indent="360000">
              <a:spcBef>
                <a:spcPts val="600"/>
              </a:spcBef>
            </a:pPr>
            <a:r>
              <a:rPr lang="ru-RU" sz="1800" b="1" dirty="0" smtClean="0"/>
              <a:t>26 </a:t>
            </a:r>
            <a:r>
              <a:rPr lang="ru-RU" sz="1800" b="1" dirty="0"/>
              <a:t>декабря </a:t>
            </a:r>
            <a:r>
              <a:rPr lang="ru-RU" sz="1800" b="1"/>
              <a:t>2012</a:t>
            </a:r>
            <a:r>
              <a:rPr lang="ru-RU" sz="1800"/>
              <a:t>  </a:t>
            </a:r>
            <a:r>
              <a:rPr lang="ru-RU" sz="1800" smtClean="0"/>
              <a:t>президентом РФ </a:t>
            </a:r>
            <a:r>
              <a:rPr lang="ru-RU" sz="1800" dirty="0"/>
              <a:t>подписан </a:t>
            </a:r>
            <a:r>
              <a:rPr lang="ru-RU" sz="1800" b="1" dirty="0"/>
              <a:t>Федеральный закон «Об образовании в Российской Федерации»;</a:t>
            </a:r>
          </a:p>
          <a:p>
            <a:pPr marL="0" indent="360000">
              <a:spcBef>
                <a:spcPts val="600"/>
              </a:spcBef>
            </a:pPr>
            <a:r>
              <a:rPr lang="ru-RU" sz="1800" b="1" dirty="0"/>
              <a:t>30 декабря 2012 </a:t>
            </a:r>
            <a:r>
              <a:rPr lang="ru-RU" sz="1800" dirty="0"/>
              <a:t>распоряжением Правительства Российской Федерации </a:t>
            </a:r>
            <a:endParaRPr lang="ru-RU" sz="18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ru-RU" sz="1800" b="1" dirty="0" smtClean="0"/>
              <a:t>№ </a:t>
            </a:r>
            <a:r>
              <a:rPr lang="ru-RU" sz="1800" b="1" dirty="0"/>
              <a:t>2620-р </a:t>
            </a:r>
            <a:r>
              <a:rPr lang="ru-RU" sz="1800" dirty="0"/>
              <a:t>утвержден П Л А Н мероприятий </a:t>
            </a:r>
            <a:r>
              <a:rPr lang="ru-RU" sz="1800" b="1" dirty="0"/>
              <a:t>("дорожная карта")</a:t>
            </a:r>
            <a:r>
              <a:rPr lang="ru-RU" sz="1800" dirty="0"/>
              <a:t>  "Изменения в отраслях социальной сферы, направленные на повышение эффективности образования и науки";</a:t>
            </a:r>
          </a:p>
          <a:p>
            <a:pPr marL="0" indent="360000">
              <a:spcBef>
                <a:spcPts val="600"/>
              </a:spcBef>
            </a:pPr>
            <a:r>
              <a:rPr lang="ru-RU" sz="1800" b="1" dirty="0"/>
              <a:t>22 января 2013 </a:t>
            </a:r>
            <a:r>
              <a:rPr lang="ru-RU" sz="1800" dirty="0"/>
              <a:t>постановлением Правительства Российской Федерации  утверждены </a:t>
            </a:r>
            <a:r>
              <a:rPr lang="ru-RU" sz="1800" b="1" dirty="0"/>
              <a:t>П Р А В И Л А разработки, утверждения и применения профессиональных </a:t>
            </a:r>
            <a:r>
              <a:rPr lang="ru-RU" sz="1800" b="1" dirty="0" smtClean="0"/>
              <a:t>стандартов.</a:t>
            </a:r>
          </a:p>
          <a:p>
            <a:pPr marL="0" indent="360000">
              <a:spcBef>
                <a:spcPts val="1800"/>
              </a:spcBef>
            </a:pPr>
            <a:endParaRPr lang="ru-RU" sz="1800" dirty="0" smtClean="0"/>
          </a:p>
          <a:p>
            <a:pPr marL="0" indent="360000">
              <a:spcBef>
                <a:spcPts val="1800"/>
              </a:spcBef>
            </a:pPr>
            <a:endParaRPr lang="ru-RU" sz="1800" dirty="0"/>
          </a:p>
          <a:p>
            <a:pPr indent="0"/>
            <a:endParaRPr lang="ru-RU" sz="1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156176" y="274320"/>
            <a:ext cx="3168352" cy="994440"/>
          </a:xfrm>
        </p:spPr>
        <p:txBody>
          <a:bodyPr>
            <a:normAutofit/>
          </a:bodyPr>
          <a:lstStyle/>
          <a:p>
            <a:r>
              <a:rPr lang="ru-RU" b="1" dirty="0" smtClean="0"/>
              <a:t>Совершенствование нормативно-правовой базы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6568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Достижение новых качественных образовательных результатов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b="1" dirty="0"/>
              <a:t>ДОРОЖНАЯ КАРТА</a:t>
            </a: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429692"/>
              </p:ext>
            </p:extLst>
          </p:nvPr>
        </p:nvGraphicFramePr>
        <p:xfrm>
          <a:off x="0" y="1358009"/>
          <a:ext cx="9108504" cy="6365251"/>
        </p:xfrm>
        <a:graphic>
          <a:graphicData uri="http://schemas.openxmlformats.org/drawingml/2006/table">
            <a:tbl>
              <a:tblPr firstRow="1" firstCol="1" bandRow="1"/>
              <a:tblGrid>
                <a:gridCol w="1830300"/>
                <a:gridCol w="7278204"/>
              </a:tblGrid>
              <a:tr h="48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8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24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79198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Формирование </a:t>
                      </a:r>
                      <a:r>
                        <a:rPr lang="ru-RU" sz="2000" b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системы мониторинга </a:t>
                      </a:r>
                      <a:r>
                        <a:rPr lang="ru-RU" sz="2000" b="1" dirty="0" smtClean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уровня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подготовки и социализации школьников</a:t>
                      </a:r>
                      <a:r>
                        <a:rPr lang="ru-RU" sz="2400" b="1" dirty="0" smtClean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  <a:endParaRPr lang="ru-RU" sz="24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2400" b="1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разработка методологии </a:t>
                      </a:r>
                      <a:endParaRPr lang="ru-RU" sz="2400" b="1" i="1" dirty="0" smtClean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ru-RU" sz="2000" b="1" i="1" dirty="0" smtClean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мониторинга </a:t>
                      </a:r>
                      <a:r>
                        <a:rPr lang="ru-RU" sz="2000" b="1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готовности обучающихся к освоению программ </a:t>
                      </a:r>
                      <a:r>
                        <a:rPr lang="ru-RU" sz="1800" b="1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начального, основного, среднего (полного) общего </a:t>
                      </a:r>
                      <a:r>
                        <a:rPr lang="ru-RU" sz="1800" b="1" i="1" dirty="0" smtClean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образования, 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ru-RU" sz="2000" b="1" i="1" dirty="0" smtClean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комплексного </a:t>
                      </a:r>
                      <a:r>
                        <a:rPr lang="ru-RU" sz="2000" b="1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мониторинга готовности учащихся основной школы (8 класс) к выбору образовательной и профессиональной траектории</a:t>
                      </a:r>
                      <a:r>
                        <a:rPr lang="ru-RU" sz="1800" b="1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и </a:t>
                      </a:r>
                      <a:endParaRPr lang="ru-RU" sz="1800" b="1" i="1" dirty="0" smtClean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ru-RU" sz="2000" b="1" i="1" dirty="0" smtClean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мониторинга </a:t>
                      </a:r>
                      <a:r>
                        <a:rPr lang="ru-RU" sz="2000" b="1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уровня социализации выпускников основных общеобразовательных организаций (далее - мониторинг)</a:t>
                      </a:r>
                      <a:endParaRPr lang="ru-RU" sz="20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2013 год</a:t>
                      </a:r>
                      <a:endParaRPr lang="ru-RU" sz="20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пилотная апробация и анализ результатов</a:t>
                      </a:r>
                      <a:r>
                        <a:rPr lang="ru-RU" sz="1800" b="1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мониторинга проведение и анализ результатов мониторинга на регулярной основе</a:t>
                      </a:r>
                      <a:endParaRPr lang="ru-RU" sz="18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2015 - 2018 год</a:t>
                      </a:r>
                      <a:endParaRPr lang="ru-RU" sz="20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baseline="0" dirty="0" smtClean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18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51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592" y="5534516"/>
            <a:ext cx="494034" cy="35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770" y="6697365"/>
            <a:ext cx="493713" cy="321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104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739238"/>
              </p:ext>
            </p:extLst>
          </p:nvPr>
        </p:nvGraphicFramePr>
        <p:xfrm>
          <a:off x="0" y="1556792"/>
          <a:ext cx="9143999" cy="5660898"/>
        </p:xfrm>
        <a:graphic>
          <a:graphicData uri="http://schemas.openxmlformats.org/drawingml/2006/table">
            <a:tbl>
              <a:tblPr firstRow="1" firstCol="1" bandRow="1"/>
              <a:tblGrid>
                <a:gridCol w="1830301"/>
                <a:gridCol w="7313698"/>
              </a:tblGrid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Методические рекомендации по корректировке основных образовательных программ начального общего, основного общего, среднего (полного) общего образования с учетом российских и международных исследований образовательных достижений школьников:</a:t>
                      </a:r>
                      <a:endParaRPr lang="ru-RU" sz="16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по результатам участия в международном сопоставительном исследовании по оценке качества математического и </a:t>
                      </a:r>
                      <a:r>
                        <a:rPr lang="ru-RU" sz="1600" b="1" i="1" dirty="0" smtClean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естественнонаучного </a:t>
                      </a:r>
                      <a:r>
                        <a:rPr lang="ru-RU" sz="1600" b="1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образования </a:t>
                      </a:r>
                      <a:r>
                        <a:rPr lang="ru-RU" sz="1800" b="1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(TIMSS</a:t>
                      </a:r>
                      <a:r>
                        <a:rPr lang="ru-RU" sz="1800" b="1" i="1" dirty="0" smtClean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ru-RU" sz="1600" b="1" i="1" dirty="0" smtClean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1600" b="1" dirty="0" smtClean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по исследованию качества чтения и понимания текста </a:t>
                      </a:r>
                      <a:r>
                        <a:rPr lang="ru-RU" sz="1800" b="1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(PIRLS)</a:t>
                      </a:r>
                      <a:endParaRPr lang="ru-RU" sz="18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2014 год</a:t>
                      </a:r>
                      <a:endParaRPr lang="ru-RU" sz="16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удельный вес численности российских школьников, достигших базового уровня образовательных достижений в международных сопоставительных исследованиях качества образования </a:t>
                      </a:r>
                      <a:r>
                        <a:rPr lang="ru-RU" sz="1600" b="1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(PIRLS, TIMSS</a:t>
                      </a:r>
                      <a:r>
                        <a:rPr lang="ru-RU" sz="1600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), в общей численности</a:t>
                      </a:r>
                      <a:r>
                        <a:rPr lang="ru-RU" sz="1600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российских школьников, принявших участие в указанных исследованиях, и </a:t>
                      </a:r>
                      <a:endParaRPr lang="ru-RU" sz="16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по результатам участия в международном сопоставительном исследовании по оценке образовательных достижений учащихся </a:t>
                      </a:r>
                      <a:r>
                        <a:rPr lang="ru-RU" sz="2000" b="1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(PISA)</a:t>
                      </a:r>
                      <a:endParaRPr lang="ru-RU" sz="20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2015 </a:t>
                      </a:r>
                      <a:r>
                        <a:rPr lang="ru-RU" sz="1600" b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 2018</a:t>
                      </a:r>
                      <a:endParaRPr lang="ru-RU" sz="16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годы</a:t>
                      </a:r>
                      <a:endParaRPr lang="ru-RU" sz="16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удельный вес численности российских школьников, достигших базового уровня образовательных достижений в международных сопоставительных исследованиях качества образования (PISA), в общей численности российских школьников, принявших участие в указанных исследованиях, и   </a:t>
                      </a:r>
                      <a:endParaRPr lang="ru-RU" sz="16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pic>
        <p:nvPicPr>
          <p:cNvPr id="7170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348" y="6588097"/>
            <a:ext cx="596627" cy="269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9" name="Рисунок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722" y="4627701"/>
            <a:ext cx="530349" cy="23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Достижение новых качественных образовательных результатов</a:t>
            </a:r>
          </a:p>
        </p:txBody>
      </p:sp>
      <p:sp>
        <p:nvSpPr>
          <p:cNvPr id="21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b="1" dirty="0"/>
              <a:t>ДОРОЖНАЯ КАРТА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11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Обеспечение доступности качественного образования</a:t>
            </a:r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b="1" dirty="0"/>
              <a:t>ДОРОЖНАЯ КАРТА</a:t>
            </a:r>
          </a:p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984627"/>
              </p:ext>
            </p:extLst>
          </p:nvPr>
        </p:nvGraphicFramePr>
        <p:xfrm>
          <a:off x="0" y="1556791"/>
          <a:ext cx="9144000" cy="5433060"/>
        </p:xfrm>
        <a:graphic>
          <a:graphicData uri="http://schemas.openxmlformats.org/drawingml/2006/table">
            <a:tbl>
              <a:tblPr firstRow="1" firstCol="1" bandRow="1"/>
              <a:tblGrid>
                <a:gridCol w="2054804"/>
                <a:gridCol w="7089196"/>
              </a:tblGrid>
              <a:tr h="1733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6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16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Разработка и внедрение системы оценки качества общего образования:</a:t>
                      </a:r>
                      <a:endParaRPr lang="ru-RU" sz="14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Оценка деятельности общеобразовательных организаций, их руководителей и основных категорий работников осуществляемая на основании показателей эффективности деятельности организаций общего образования, их доля.</a:t>
                      </a:r>
                      <a:endParaRPr lang="ru-RU" sz="14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разработка и утверждение методических рекомендаций по разработке</a:t>
                      </a:r>
                      <a:endParaRPr lang="ru-RU" sz="14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ru-RU" sz="1400" b="1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показателей эффективности деятельности государственных (муниципальных) организаций общего образования,</a:t>
                      </a:r>
                      <a:endParaRPr lang="ru-RU" sz="14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ru-RU" sz="1400" b="1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их руководителей, </a:t>
                      </a:r>
                      <a:endParaRPr lang="ru-RU" sz="14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ru-RU" sz="1400" b="1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основных категорий работников,</a:t>
                      </a:r>
                      <a:endParaRPr lang="ru-RU" sz="14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в том числе в связи с использованием для дифференциации заработной платы педагогических работников</a:t>
                      </a:r>
                      <a:endParaRPr lang="ru-RU" sz="14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2013 год</a:t>
                      </a:r>
                      <a:endParaRPr lang="ru-RU" sz="14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               </a:t>
                      </a:r>
                      <a:endParaRPr lang="ru-RU" sz="14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03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48D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Разработка и реализация региональных программ поддержки школ, работающих в сложных социальных условиях:</a:t>
                      </a:r>
                      <a:endParaRPr lang="ru-RU" sz="14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апробация и распространение механизмов поддержки школ, работающих в сложных социальных условиях</a:t>
                      </a:r>
                      <a:endParaRPr lang="ru-RU" sz="14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2013 - 2014 годы</a:t>
                      </a:r>
                      <a:endParaRPr lang="ru-RU" sz="140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разработка и реализация региональных программ поддержки общеобразовательных организаций, работающих в сложных социальных условиях</a:t>
                      </a:r>
                      <a:endParaRPr lang="ru-RU" sz="14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2015 год</a:t>
                      </a:r>
                      <a:endParaRPr lang="ru-RU" sz="140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197" name="Рисунок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1804" y="6453336"/>
            <a:ext cx="40005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Рисунок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877272"/>
            <a:ext cx="40005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Минус 14"/>
          <p:cNvSpPr/>
          <p:nvPr/>
        </p:nvSpPr>
        <p:spPr>
          <a:xfrm flipV="1">
            <a:off x="7116217" y="4487963"/>
            <a:ext cx="592137" cy="2031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07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6156176" cy="1152128"/>
          </a:xfrm>
        </p:spPr>
        <p:txBody>
          <a:bodyPr/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/>
              <a:t>Показатели </a:t>
            </a:r>
            <a:r>
              <a:rPr lang="ru-RU" sz="2000" dirty="0"/>
              <a:t>повышения эффективности и качества услуг в сфере общего образования, </a:t>
            </a:r>
            <a:r>
              <a:rPr lang="ru-RU" sz="2000" dirty="0" smtClean="0"/>
              <a:t>соотнесенные </a:t>
            </a:r>
            <a:r>
              <a:rPr lang="ru-RU" sz="2000" dirty="0"/>
              <a:t>с этапами перехода к эффективному контракту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b="1" dirty="0"/>
              <a:t>ДОРОЖНАЯ КАРТА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153" y="1484784"/>
            <a:ext cx="9036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Отношение среднего балла единого государственного экзамена (в расчете на 1 предмет) в 10 процентах школ с лучшими результатами единого государственного экзамена к среднему баллу единого государственного экзамена (в расчете на 1 предмет) в 10 процентах школ с худшими результатами единого государственного экзамена</a:t>
            </a:r>
            <a:endParaRPr lang="ru-RU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21313" y="4300646"/>
            <a:ext cx="3024336" cy="2031325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Результаты: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улучшатся достижения выпускников школ, в первую очередь тех школ, выпускники которых показывают низкие результаты ЕГЭ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12135" y="2562002"/>
            <a:ext cx="3168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10% лучших 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результатов ЕГЭ </a:t>
            </a:r>
          </a:p>
          <a:p>
            <a:endParaRPr lang="ru-RU" dirty="0"/>
          </a:p>
          <a:p>
            <a:pPr algn="r"/>
            <a:r>
              <a:rPr lang="ru-RU" dirty="0" smtClean="0"/>
              <a:t>	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10% худших результатов ЕГЭ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6597377" y="2924944"/>
            <a:ext cx="1872208" cy="648072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0510178"/>
              </p:ext>
            </p:extLst>
          </p:nvPr>
        </p:nvGraphicFramePr>
        <p:xfrm>
          <a:off x="107504" y="2667730"/>
          <a:ext cx="5704631" cy="4001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193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6156176" cy="1008112"/>
          </a:xfrm>
        </p:spPr>
        <p:txBody>
          <a:bodyPr/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b="1" dirty="0" smtClean="0"/>
              <a:t>Показатели </a:t>
            </a:r>
            <a:r>
              <a:rPr lang="ru-RU" sz="2000" b="1" dirty="0"/>
              <a:t>повышения эффективности и качества услуг в сфере общего образования, </a:t>
            </a:r>
            <a:r>
              <a:rPr lang="ru-RU" sz="2000" b="1" dirty="0" smtClean="0"/>
              <a:t>соотнесенные </a:t>
            </a:r>
            <a:r>
              <a:rPr lang="ru-RU" sz="2000" b="1" dirty="0"/>
              <a:t>с этапами перехода к эффективному контракту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7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b="1" dirty="0"/>
              <a:t>ДОРОЖНАЯ КАРТА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541959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Удельный вес численности российских школьников, достигших базового уровня образовательных достижений в международных сопоставительных исследованиях качества образования (PIRLS, TIMSS, PISA), в общей численности российских школьников, принявших участие в указанных исследованиях: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5795" y="2309377"/>
            <a:ext cx="758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PIRLS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5795" y="3212976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TIMSS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1517" y="4869160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PISA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396347"/>
              </p:ext>
            </p:extLst>
          </p:nvPr>
        </p:nvGraphicFramePr>
        <p:xfrm>
          <a:off x="1403648" y="2309377"/>
          <a:ext cx="7488834" cy="543559"/>
        </p:xfrm>
        <a:graphic>
          <a:graphicData uri="http://schemas.openxmlformats.org/drawingml/2006/table">
            <a:tbl>
              <a:tblPr/>
              <a:tblGrid>
                <a:gridCol w="1248139"/>
                <a:gridCol w="1248139"/>
                <a:gridCol w="1248139"/>
                <a:gridCol w="1248139"/>
                <a:gridCol w="1248139"/>
                <a:gridCol w="1248139"/>
              </a:tblGrid>
              <a:tr h="2800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2013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2014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2015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2016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2017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2018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98%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98%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98%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98%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98%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957102"/>
              </p:ext>
            </p:extLst>
          </p:nvPr>
        </p:nvGraphicFramePr>
        <p:xfrm>
          <a:off x="1403648" y="2852936"/>
          <a:ext cx="7488832" cy="1477523"/>
        </p:xfrm>
        <a:graphic>
          <a:graphicData uri="http://schemas.openxmlformats.org/drawingml/2006/table">
            <a:tbl>
              <a:tblPr/>
              <a:tblGrid>
                <a:gridCol w="3637432"/>
                <a:gridCol w="641900"/>
                <a:gridCol w="641900"/>
                <a:gridCol w="641900"/>
                <a:gridCol w="641900"/>
                <a:gridCol w="641900"/>
                <a:gridCol w="641900"/>
              </a:tblGrid>
              <a:tr h="4869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2013 год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2014 год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2015 год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2016 год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2017 год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2018 год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математика (4 класс)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95%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95%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математика (8 класс)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91%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91%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92%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92%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92%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92%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естествознание (4 класс)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97%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97%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97%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97%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естествознание (8 класс)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95%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95%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748616"/>
              </p:ext>
            </p:extLst>
          </p:nvPr>
        </p:nvGraphicFramePr>
        <p:xfrm>
          <a:off x="1403650" y="4365103"/>
          <a:ext cx="7488829" cy="1312610"/>
        </p:xfrm>
        <a:graphic>
          <a:graphicData uri="http://schemas.openxmlformats.org/drawingml/2006/table">
            <a:tbl>
              <a:tblPr/>
              <a:tblGrid>
                <a:gridCol w="3628976"/>
                <a:gridCol w="618911"/>
                <a:gridCol w="637182"/>
                <a:gridCol w="637182"/>
                <a:gridCol w="637182"/>
                <a:gridCol w="637182"/>
                <a:gridCol w="692214"/>
              </a:tblGrid>
              <a:tr h="5009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область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2013 год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2014 год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2015 год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2016 год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2017 год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2018 год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читательская грамотность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73%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73%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74%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74%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74%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74%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математическая грамотность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71%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71%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72%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72%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72%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72%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естественнонаучная грамотность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78%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78%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79%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79%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79%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79%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0" y="5733256"/>
            <a:ext cx="91114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>
                <a:solidFill>
                  <a:schemeClr val="bg2">
                    <a:lumMod val="25000"/>
                  </a:schemeClr>
                </a:solidFill>
              </a:rPr>
              <a:t>Учащиеся </a:t>
            </a:r>
            <a:r>
              <a:rPr lang="ru-RU" sz="1400" i="1" dirty="0">
                <a:solidFill>
                  <a:schemeClr val="bg2">
                    <a:lumMod val="25000"/>
                  </a:schemeClr>
                </a:solidFill>
              </a:rPr>
              <a:t>школ </a:t>
            </a:r>
            <a:r>
              <a:rPr lang="ru-RU" sz="14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400" i="1" dirty="0">
                <a:solidFill>
                  <a:schemeClr val="bg2">
                    <a:lumMod val="25000"/>
                  </a:schemeClr>
                </a:solidFill>
              </a:rPr>
              <a:t>будут достигать </a:t>
            </a:r>
            <a:r>
              <a:rPr lang="ru-RU" sz="1400" b="1" i="1" dirty="0">
                <a:solidFill>
                  <a:schemeClr val="bg2">
                    <a:lumMod val="25000"/>
                  </a:schemeClr>
                </a:solidFill>
              </a:rPr>
              <a:t>стабильно высоких результатов </a:t>
            </a:r>
            <a:r>
              <a:rPr lang="ru-RU" sz="1400" i="1" dirty="0" smtClean="0">
                <a:solidFill>
                  <a:schemeClr val="bg2">
                    <a:lumMod val="25000"/>
                  </a:schemeClr>
                </a:solidFill>
              </a:rPr>
              <a:t>в международных </a:t>
            </a:r>
            <a:r>
              <a:rPr lang="ru-RU" sz="1400" i="1" dirty="0">
                <a:solidFill>
                  <a:schemeClr val="bg2">
                    <a:lumMod val="25000"/>
                  </a:schemeClr>
                </a:solidFill>
              </a:rPr>
              <a:t>сопоставительных исследованиях (PIRLS, TIMSS) (будут достигать уровня стран, входящих </a:t>
            </a:r>
            <a:r>
              <a:rPr lang="ru-RU" sz="1400" b="1" i="1" dirty="0">
                <a:solidFill>
                  <a:schemeClr val="bg2">
                    <a:lumMod val="25000"/>
                  </a:schemeClr>
                </a:solidFill>
              </a:rPr>
              <a:t>в первую пятерку</a:t>
            </a:r>
            <a:r>
              <a:rPr lang="ru-RU" sz="1400" i="1" dirty="0" smtClean="0">
                <a:solidFill>
                  <a:schemeClr val="bg2">
                    <a:lumMod val="25000"/>
                  </a:schemeClr>
                </a:solidFill>
              </a:rPr>
              <a:t>), </a:t>
            </a:r>
            <a:r>
              <a:rPr lang="ru-RU" sz="1400" b="1" i="1" dirty="0" smtClean="0">
                <a:solidFill>
                  <a:schemeClr val="bg2">
                    <a:lumMod val="25000"/>
                  </a:schemeClr>
                </a:solidFill>
              </a:rPr>
              <a:t>улучшат</a:t>
            </a:r>
            <a:r>
              <a:rPr lang="ru-RU" sz="1400" i="1" dirty="0" smtClean="0">
                <a:solidFill>
                  <a:schemeClr val="bg2">
                    <a:lumMod val="25000"/>
                  </a:schemeClr>
                </a:solidFill>
              </a:rPr>
              <a:t> свои достижения в международном сопоставительном исследовании (PISA), что позволит Российской Федерации </a:t>
            </a:r>
            <a:r>
              <a:rPr lang="ru-RU" sz="1400" b="1" i="1" dirty="0" smtClean="0">
                <a:solidFill>
                  <a:schemeClr val="bg2">
                    <a:lumMod val="25000"/>
                  </a:schemeClr>
                </a:solidFill>
              </a:rPr>
              <a:t>войти в число 15 лучших стран </a:t>
            </a:r>
            <a:r>
              <a:rPr lang="ru-RU" sz="1400" i="1" dirty="0" smtClean="0">
                <a:solidFill>
                  <a:schemeClr val="bg2">
                    <a:lumMod val="25000"/>
                  </a:schemeClr>
                </a:solidFill>
              </a:rPr>
              <a:t>по результатам исследования</a:t>
            </a:r>
            <a:endParaRPr lang="ru-RU" sz="1400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9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280" y="273050"/>
            <a:ext cx="5918720" cy="946150"/>
          </a:xfrm>
        </p:spPr>
        <p:txBody>
          <a:bodyPr/>
          <a:lstStyle/>
          <a:p>
            <a:r>
              <a:rPr lang="ru-RU" sz="2800" b="1" dirty="0"/>
              <a:t>АНАЛИЗ ДЕЙСТВИТЕЛЬНОСТИ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115212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2300" b="1" dirty="0" smtClean="0"/>
              <a:t>Фактором</a:t>
            </a:r>
            <a:r>
              <a:rPr lang="ru-RU" sz="2300" b="1" dirty="0"/>
              <a:t>, неблагоприятно влияющим </a:t>
            </a:r>
            <a:endParaRPr lang="ru-RU" sz="2300" b="1" dirty="0" smtClean="0"/>
          </a:p>
          <a:p>
            <a:pPr marL="0" indent="0" algn="ctr">
              <a:buNone/>
            </a:pPr>
            <a:r>
              <a:rPr lang="ru-RU" sz="2300" b="1" dirty="0" smtClean="0"/>
              <a:t>на качество образования</a:t>
            </a:r>
            <a:r>
              <a:rPr lang="ru-RU" sz="2300" b="1" dirty="0"/>
              <a:t>, </a:t>
            </a:r>
            <a:endParaRPr lang="ru-RU" sz="2300" b="1" dirty="0" smtClean="0"/>
          </a:p>
          <a:p>
            <a:pPr marL="0" indent="0" algn="ctr">
              <a:buNone/>
            </a:pPr>
            <a:r>
              <a:rPr lang="ru-RU" sz="2000" dirty="0" smtClean="0"/>
              <a:t>распространение </a:t>
            </a:r>
            <a:r>
              <a:rPr lang="ru-RU" sz="2000" dirty="0"/>
              <a:t>современных технологий и </a:t>
            </a:r>
            <a:r>
              <a:rPr lang="ru-RU" sz="2000" dirty="0" smtClean="0"/>
              <a:t>методов преподавания</a:t>
            </a:r>
            <a:r>
              <a:rPr lang="ru-RU" sz="2000" b="1" dirty="0"/>
              <a:t>, </a:t>
            </a:r>
            <a:r>
              <a:rPr lang="ru-RU" sz="2000" dirty="0"/>
              <a:t>является </a:t>
            </a:r>
            <a:endParaRPr lang="ru-RU" sz="3500" dirty="0" smtClean="0"/>
          </a:p>
          <a:p>
            <a:pPr marL="0" indent="0" algn="ctr">
              <a:buNone/>
            </a:pPr>
            <a:r>
              <a:rPr lang="ru-RU" sz="2800" b="1" dirty="0" smtClean="0"/>
              <a:t>состояние </a:t>
            </a:r>
            <a:r>
              <a:rPr lang="ru-RU" sz="2800" b="1" dirty="0"/>
              <a:t>кадрового </a:t>
            </a:r>
            <a:r>
              <a:rPr lang="ru-RU" sz="2800" b="1" dirty="0" smtClean="0"/>
              <a:t>потенциала.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b="1" dirty="0"/>
              <a:t>КТО образовывает и воспитывает </a:t>
            </a:r>
            <a:r>
              <a:rPr lang="ru-RU" sz="2000" b="1" dirty="0" smtClean="0"/>
              <a:t>?</a:t>
            </a:r>
            <a:endParaRPr lang="ru-RU" sz="2000" b="1" dirty="0"/>
          </a:p>
          <a:p>
            <a:endParaRPr lang="ru-RU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177280" y="2607627"/>
            <a:ext cx="2448272" cy="79208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Уровень образования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19276" y="2657622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выше,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чем в странах Организации</a:t>
            </a:r>
          </a:p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экономического сотрудничества и развития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Плюс 8"/>
          <p:cNvSpPr/>
          <p:nvPr/>
        </p:nvSpPr>
        <p:spPr>
          <a:xfrm>
            <a:off x="8172400" y="2564870"/>
            <a:ext cx="792088" cy="739083"/>
          </a:xfrm>
          <a:prstGeom prst="mathPl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иугольник 9"/>
          <p:cNvSpPr/>
          <p:nvPr/>
        </p:nvSpPr>
        <p:spPr>
          <a:xfrm>
            <a:off x="194420" y="3583071"/>
            <a:ext cx="2448272" cy="79208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Возрастной состав</a:t>
            </a:r>
            <a:endParaRPr lang="ru-RU" sz="2000" b="1" dirty="0"/>
          </a:p>
        </p:txBody>
      </p:sp>
      <p:sp>
        <p:nvSpPr>
          <p:cNvPr id="11" name="Пятиугольник 10"/>
          <p:cNvSpPr/>
          <p:nvPr/>
        </p:nvSpPr>
        <p:spPr>
          <a:xfrm>
            <a:off x="179512" y="4581128"/>
            <a:ext cx="2448272" cy="79208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Гендерный  состав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642692" y="3399005"/>
            <a:ext cx="540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выражен возрастной и гендерный дисбаланс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 общем образовании: </a:t>
            </a:r>
          </a:p>
          <a:p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доля учителей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пенсионного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возраста  -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18 %, </a:t>
            </a: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доля педагогов-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мужчин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- чуть более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12 %.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Минус 13"/>
          <p:cNvSpPr/>
          <p:nvPr/>
        </p:nvSpPr>
        <p:spPr>
          <a:xfrm>
            <a:off x="8247781" y="3823805"/>
            <a:ext cx="716707" cy="792088"/>
          </a:xfrm>
          <a:prstGeom prst="mathMinus">
            <a:avLst>
              <a:gd name="adj1" fmla="val 185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ятиугольник 14"/>
          <p:cNvSpPr/>
          <p:nvPr/>
        </p:nvSpPr>
        <p:spPr>
          <a:xfrm>
            <a:off x="194420" y="5577704"/>
            <a:ext cx="2448272" cy="79208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обновление педагогического</a:t>
            </a:r>
            <a:r>
              <a:rPr lang="ru-RU" sz="2000" b="1" dirty="0" smtClean="0"/>
              <a:t> </a:t>
            </a:r>
            <a:r>
              <a:rPr lang="ru-RU" b="1" dirty="0" smtClean="0"/>
              <a:t>корпуса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642692" y="5224489"/>
            <a:ext cx="555649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Доля учителей российских школ в возрасте 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до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30 лет составляет 13 %.</a:t>
            </a: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Лучшие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выпускники не идут работать в школы: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ежегодно 1 - 2 новых учителя</a:t>
            </a:r>
          </a:p>
          <a:p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появляются лишь в 60 процентов школ, в остальных педагогический состав не пополняется молодежью.</a:t>
            </a:r>
          </a:p>
        </p:txBody>
      </p:sp>
      <p:sp>
        <p:nvSpPr>
          <p:cNvPr id="17" name="Минус 16"/>
          <p:cNvSpPr/>
          <p:nvPr/>
        </p:nvSpPr>
        <p:spPr>
          <a:xfrm>
            <a:off x="8247781" y="5613275"/>
            <a:ext cx="716707" cy="792088"/>
          </a:xfrm>
          <a:prstGeom prst="mathMinus">
            <a:avLst>
              <a:gd name="adj1" fmla="val 185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3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6034336" cy="946150"/>
          </a:xfrm>
        </p:spPr>
        <p:txBody>
          <a:bodyPr/>
          <a:lstStyle/>
          <a:p>
            <a:r>
              <a:rPr lang="ru-RU" sz="2800" b="1" dirty="0" smtClean="0"/>
              <a:t>Совершенствование кадрового потенциала образования</a:t>
            </a:r>
            <a:endParaRPr lang="ru-RU" sz="2800" b="1" dirty="0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b="1" dirty="0"/>
              <a:t>ДОРОЖНАЯ КАРТА</a:t>
            </a:r>
          </a:p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408811"/>
              </p:ext>
            </p:extLst>
          </p:nvPr>
        </p:nvGraphicFramePr>
        <p:xfrm>
          <a:off x="107503" y="1700808"/>
          <a:ext cx="8928993" cy="4968551"/>
        </p:xfrm>
        <a:graphic>
          <a:graphicData uri="http://schemas.openxmlformats.org/drawingml/2006/table">
            <a:tbl>
              <a:tblPr firstRow="1" firstCol="1" bandRow="1"/>
              <a:tblGrid>
                <a:gridCol w="3004853"/>
                <a:gridCol w="1224547"/>
                <a:gridCol w="4699593"/>
              </a:tblGrid>
              <a:tr h="821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Направление мероприятий 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73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программа подготовки и переподготовки современных педагогических </a:t>
                      </a:r>
                      <a:r>
                        <a:rPr lang="ru-RU" sz="15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кадров</a:t>
                      </a:r>
                      <a:endParaRPr lang="ru-RU" sz="15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разработка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2013 – 2014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пилотная </a:t>
                      </a:r>
                      <a:r>
                        <a:rPr lang="ru-RU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апробация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2014 – 2016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реализация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5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программы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2017 - 2018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удельный вес </a:t>
                      </a:r>
                      <a:r>
                        <a:rPr lang="ru-RU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численности обучающихся по модернизированным программам</a:t>
                      </a:r>
                      <a:r>
                        <a:rPr lang="ru-RU" sz="15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среднего профессионального педагогического образования и высшего профессионального педагогического образования, а также по модернизированным программам переподготовки и повышения квалификации педагогических работников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773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Удельный вес численности учителей в возрасте до 30 лет в общей численности учителей общеобразовательных организаций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2013-17%</a:t>
                      </a:r>
                      <a:endParaRPr lang="ru-RU" sz="15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2014 -</a:t>
                      </a:r>
                      <a:r>
                        <a:rPr lang="ru-RU" sz="15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20%</a:t>
                      </a:r>
                      <a:endParaRPr lang="ru-RU" sz="15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ежегодно +1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2018 -</a:t>
                      </a:r>
                      <a:r>
                        <a:rPr lang="ru-RU" sz="15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24%</a:t>
                      </a:r>
                      <a:endParaRPr lang="ru-RU" sz="15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численность</a:t>
                      </a:r>
                      <a:r>
                        <a:rPr lang="ru-RU" sz="15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молодых </a:t>
                      </a:r>
                      <a:r>
                        <a:rPr lang="ru-RU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учителей в возрасте до 30 </a:t>
                      </a:r>
                      <a:r>
                        <a:rPr lang="ru-RU" sz="15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лет будет составлять </a:t>
                      </a:r>
                      <a:r>
                        <a:rPr lang="ru-RU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не менее 20 процентов </a:t>
                      </a:r>
                      <a:r>
                        <a:rPr lang="ru-RU" sz="15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общей численности учителей общеобразовательных организаций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18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0319" y="260648"/>
            <a:ext cx="6034336" cy="946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0" kern="120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/>
              <a:t>Совершенствование кадрового потенциала образования</a:t>
            </a:r>
            <a:endParaRPr lang="ru-RU" sz="2800" b="1" dirty="0"/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b="1" dirty="0"/>
              <a:t>ДОРОЖНАЯ КАРТА</a:t>
            </a: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153968"/>
              </p:ext>
            </p:extLst>
          </p:nvPr>
        </p:nvGraphicFramePr>
        <p:xfrm>
          <a:off x="107503" y="1700808"/>
          <a:ext cx="8928993" cy="5086638"/>
        </p:xfrm>
        <a:graphic>
          <a:graphicData uri="http://schemas.openxmlformats.org/drawingml/2006/table">
            <a:tbl>
              <a:tblPr firstRow="1" firstCol="1" bandRow="1"/>
              <a:tblGrid>
                <a:gridCol w="3004851"/>
                <a:gridCol w="1224548"/>
                <a:gridCol w="4699594"/>
              </a:tblGrid>
              <a:tr h="795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Направление мероприятий 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Сроки реализации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Показатели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91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5406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Отношение средней заработной платы педагогических работников образовательных организаций общего образования к средней заработной плате в 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5406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соответствующем регионе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5406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2013 -2018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5406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100%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5406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средняя заработная плата педагогических работников образовательных организаций общего образования составит не менее 100 % средней заработной платы по экономике региона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652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5406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Удельный вес </a:t>
                      </a:r>
                      <a:r>
                        <a:rPr lang="ru-RU" sz="1400" dirty="0">
                          <a:solidFill>
                            <a:srgbClr val="25406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субъектов РФ, в которых оценка деятельности общеобразовательных организаций, их руководителей и основных категорий работников осуществляется на основании показателей эффективности деятельности подведомственных государственных (муниципальных) организаций общего образования 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5406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2013 –  ( - )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5406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2014 – 60%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5406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2015- 100</a:t>
                      </a:r>
                      <a:r>
                        <a:rPr lang="ru-RU" sz="1400" b="1" dirty="0" smtClean="0">
                          <a:solidFill>
                            <a:srgbClr val="25406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2016- 100%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2017- 100%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2018- 100%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5406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Повсеместно </a:t>
                      </a:r>
                      <a:r>
                        <a:rPr lang="ru-RU" sz="1600" dirty="0" smtClean="0">
                          <a:solidFill>
                            <a:srgbClr val="25406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внедрена </a:t>
                      </a:r>
                      <a:r>
                        <a:rPr lang="ru-RU" sz="1600" dirty="0">
                          <a:solidFill>
                            <a:srgbClr val="25406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система оценки деятельности общеобразовательных организаций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5406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Не менее чем в </a:t>
                      </a:r>
                      <a:r>
                        <a:rPr lang="ru-RU" sz="1800" b="1" dirty="0">
                          <a:solidFill>
                            <a:srgbClr val="25406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80%</a:t>
                      </a:r>
                      <a:r>
                        <a:rPr lang="ru-RU" sz="1400" dirty="0">
                          <a:solidFill>
                            <a:srgbClr val="25406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муниципальных образований</a:t>
                      </a: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71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6096000" cy="1152128"/>
          </a:xfrm>
        </p:spPr>
        <p:txBody>
          <a:bodyPr/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эффективный контракт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/>
              <a:t>«Развитие образования»</a:t>
            </a:r>
          </a:p>
          <a:p>
            <a:pPr algn="ctr"/>
            <a:r>
              <a:rPr lang="ru-RU" sz="2000" b="1" dirty="0" smtClean="0"/>
              <a:t> </a:t>
            </a:r>
            <a:r>
              <a:rPr lang="ru-RU" sz="2000" b="1" dirty="0"/>
              <a:t>на 2013-2020 годы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1384608"/>
            <a:ext cx="9144000" cy="1324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Рост заработной платы педагогов актуализирует введение</a:t>
            </a:r>
          </a:p>
          <a:p>
            <a:pPr algn="ctr"/>
            <a:r>
              <a:rPr lang="ru-RU" sz="1600" b="1" dirty="0" smtClean="0"/>
              <a:t> </a:t>
            </a:r>
            <a:r>
              <a:rPr lang="ru-RU" sz="1600" b="1" u="sng" dirty="0" smtClean="0"/>
              <a:t>эффективного контракта</a:t>
            </a:r>
            <a:r>
              <a:rPr lang="ru-RU" sz="1600" b="1" dirty="0" smtClean="0"/>
              <a:t> с педагогическими работниками,</a:t>
            </a:r>
          </a:p>
          <a:p>
            <a:pPr algn="ctr"/>
            <a:r>
              <a:rPr lang="ru-RU" sz="1600" b="1" dirty="0" smtClean="0"/>
              <a:t> учитывающего </a:t>
            </a:r>
            <a:r>
              <a:rPr lang="ru-RU" sz="1600" b="1" u="sng" dirty="0" smtClean="0"/>
              <a:t>современные стандарты </a:t>
            </a:r>
          </a:p>
          <a:p>
            <a:pPr algn="ctr"/>
            <a:r>
              <a:rPr lang="ru-RU" sz="1600" b="1" u="sng" dirty="0" smtClean="0"/>
              <a:t>профессиональной деятельности</a:t>
            </a:r>
          </a:p>
          <a:p>
            <a:pPr algn="ctr"/>
            <a:r>
              <a:rPr lang="ru-RU" sz="1600" b="1" dirty="0" smtClean="0"/>
              <a:t> и соответствующую </a:t>
            </a:r>
            <a:r>
              <a:rPr lang="ru-RU" sz="1600" b="1" u="sng" dirty="0" smtClean="0"/>
              <a:t>оценку качества работы педагогов</a:t>
            </a:r>
            <a:r>
              <a:rPr lang="ru-RU" sz="1600" b="1" dirty="0" smtClean="0"/>
              <a:t>. </a:t>
            </a:r>
            <a:endParaRPr lang="ru-RU" sz="1600" b="1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271802983"/>
              </p:ext>
            </p:extLst>
          </p:nvPr>
        </p:nvGraphicFramePr>
        <p:xfrm>
          <a:off x="5896664" y="2727216"/>
          <a:ext cx="3247336" cy="4130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5162550"/>
            <a:ext cx="604202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0" y="2792480"/>
            <a:ext cx="59335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</a:rPr>
              <a:t>развитие профессиональных компетенций учителя;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</a:rPr>
              <a:t> выстраивание системы стимулов, обеспечивающих его заинтересованность в постоянном совершенствовании происходящего в классе процесса;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600" i="1" dirty="0">
                <a:solidFill>
                  <a:schemeClr val="tx2">
                    <a:lumMod val="75000"/>
                  </a:schemeClr>
                </a:solidFill>
              </a:rPr>
              <a:t>о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</a:rPr>
              <a:t>риентация 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</a:rPr>
              <a:t>истема аттестации и оплаты труда </a:t>
            </a:r>
          </a:p>
          <a:p>
            <a:r>
              <a:rPr lang="ru-RU" sz="16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</a:rPr>
              <a:t>    педагогов на: </a:t>
            </a:r>
          </a:p>
          <a:p>
            <a:pPr marL="285750" indent="-285750">
              <a:buFontTx/>
              <a:buChar char="-"/>
            </a:pP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</a:rPr>
              <a:t>повышение качества преподавания, </a:t>
            </a:r>
          </a:p>
          <a:p>
            <a:pPr marL="285750" indent="-285750">
              <a:buFontTx/>
              <a:buChar char="-"/>
            </a:pP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</a:rPr>
              <a:t>непрерывное профессиональное развитие,</a:t>
            </a:r>
          </a:p>
          <a:p>
            <a:pPr marL="285750" indent="-285750">
              <a:buFontTx/>
              <a:buChar char="-"/>
            </a:pP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</a:rPr>
              <a:t>создание пространства для их карьерного роста.</a:t>
            </a:r>
            <a:endParaRPr lang="ru-RU" sz="16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01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064" y="1523928"/>
            <a:ext cx="8928992" cy="430221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200" b="1" dirty="0"/>
              <a:t>Под "эффективным контрактом" понимаются </a:t>
            </a:r>
            <a:r>
              <a:rPr lang="ru-RU" sz="7200" dirty="0"/>
              <a:t>трудовые отношения между работодателем (государственным или муниципальным учреждением) и работниками, основанные </a:t>
            </a:r>
            <a:r>
              <a:rPr lang="ru-RU" sz="7200" dirty="0" smtClean="0"/>
              <a:t>на:</a:t>
            </a:r>
          </a:p>
          <a:p>
            <a:r>
              <a:rPr lang="ru-RU" sz="7200" b="1" dirty="0"/>
              <a:t>наличии у учреждения государственного (муниципального) задания и целевых показателей эффективности работы,  утвержденных учредителем; </a:t>
            </a:r>
            <a:endParaRPr lang="ru-RU" sz="7200" b="1" dirty="0" smtClean="0"/>
          </a:p>
          <a:p>
            <a:r>
              <a:rPr lang="ru-RU" sz="7200" b="1" dirty="0" smtClean="0"/>
              <a:t>системе </a:t>
            </a:r>
            <a:r>
              <a:rPr lang="ru-RU" sz="7200" b="1" dirty="0"/>
              <a:t>оценки эффективности деятельности работников учреждений </a:t>
            </a:r>
            <a:r>
              <a:rPr lang="ru-RU" sz="7200" dirty="0"/>
              <a:t>(совокупности показателей и критериев, позволяющих оценить количество затраченного труда и его качество), </a:t>
            </a:r>
            <a:r>
              <a:rPr lang="ru-RU" sz="7200" b="1" dirty="0"/>
              <a:t>утвержденной работодателем в установленном порядке</a:t>
            </a:r>
            <a:r>
              <a:rPr lang="ru-RU" sz="7200" b="1" dirty="0" smtClean="0"/>
              <a:t>;</a:t>
            </a:r>
          </a:p>
          <a:p>
            <a:r>
              <a:rPr lang="ru-RU" sz="7200" b="1" dirty="0" smtClean="0"/>
              <a:t>системе </a:t>
            </a:r>
            <a:r>
              <a:rPr lang="ru-RU" sz="7200" b="1" dirty="0"/>
              <a:t>оплаты труда, учитывающей различия в сложности выполняемой работы, а также количество и качество затраченного труда, утвержденной работодателем в установленном порядке; </a:t>
            </a:r>
            <a:endParaRPr lang="ru-RU" sz="7200" b="1" dirty="0" smtClean="0"/>
          </a:p>
          <a:p>
            <a:r>
              <a:rPr lang="ru-RU" sz="7200" b="1" dirty="0" smtClean="0"/>
              <a:t>системе </a:t>
            </a:r>
            <a:r>
              <a:rPr lang="ru-RU" sz="7200" b="1" dirty="0"/>
              <a:t>нормирования труда работников учреждения, утвержденной работодателем; </a:t>
            </a:r>
            <a:endParaRPr lang="ru-RU" sz="7200" b="1" dirty="0" smtClean="0"/>
          </a:p>
          <a:p>
            <a:r>
              <a:rPr lang="ru-RU" sz="7200" b="1" dirty="0" smtClean="0"/>
              <a:t>подробной </a:t>
            </a:r>
            <a:r>
              <a:rPr lang="ru-RU" sz="7200" b="1" dirty="0"/>
              <a:t>конкретизации с учетом отраслевой специфики в трудовых договорах должностных обязанностей работников, показателей и критериев оценки труда, условий оплаты труда. </a:t>
            </a:r>
            <a:endParaRPr lang="ru-RU" sz="7200" b="1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5949280"/>
            <a:ext cx="8712968" cy="769441"/>
          </a:xfrm>
          <a:prstGeom prst="rect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</a:rPr>
              <a:t>Трудовые отношения между работодателем и работниками, включая установление заработной платы, формализуются при заключении трудовых договоров.</a:t>
            </a:r>
          </a:p>
          <a:p>
            <a:endParaRPr lang="ru-RU" sz="1600" i="1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6096000" cy="1152128"/>
          </a:xfrm>
        </p:spPr>
        <p:txBody>
          <a:bodyPr/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эффективный контракт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7" name="Текст 4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«Развитие образования»</a:t>
            </a:r>
          </a:p>
          <a:p>
            <a:pPr algn="ctr"/>
            <a:r>
              <a:rPr lang="ru-RU" sz="2000" b="1" dirty="0" smtClean="0"/>
              <a:t> </a:t>
            </a:r>
            <a:r>
              <a:rPr lang="ru-RU" sz="2000" b="1" dirty="0"/>
              <a:t>на 2013-2020 годы</a:t>
            </a:r>
          </a:p>
        </p:txBody>
      </p:sp>
    </p:spTree>
    <p:extLst>
      <p:ext uri="{BB962C8B-B14F-4D97-AF65-F5344CB8AC3E}">
        <p14:creationId xmlns:p14="http://schemas.microsoft.com/office/powerpoint/2010/main" val="374839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3664" y="273050"/>
            <a:ext cx="6072336" cy="946150"/>
          </a:xfrm>
        </p:spPr>
        <p:txBody>
          <a:bodyPr/>
          <a:lstStyle/>
          <a:p>
            <a:r>
              <a:rPr lang="ru-RU" dirty="0"/>
              <a:t>Цели </a:t>
            </a:r>
            <a:r>
              <a:rPr lang="ru-RU" dirty="0" smtClean="0"/>
              <a:t>и задачи Программы: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6248400" y="188640"/>
            <a:ext cx="2895600" cy="1152128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7200" b="1" dirty="0" smtClean="0"/>
              <a:t>1 </a:t>
            </a:r>
            <a:r>
              <a:rPr lang="ru-RU" sz="7200" b="1" dirty="0"/>
              <a:t>этап- 2013 - </a:t>
            </a:r>
            <a:r>
              <a:rPr lang="ru-RU" sz="7200" b="1" dirty="0" smtClean="0"/>
              <a:t>2015;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7200" b="1" dirty="0"/>
              <a:t>2 этап- 2016- </a:t>
            </a:r>
            <a:r>
              <a:rPr lang="ru-RU" sz="7200" b="1" dirty="0" smtClean="0"/>
              <a:t>2018;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7200" b="1" dirty="0"/>
              <a:t>2 этап- 2016- 2018</a:t>
            </a:r>
          </a:p>
          <a:p>
            <a:endParaRPr lang="ru-RU" b="1" dirty="0"/>
          </a:p>
          <a:p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04" y="1556792"/>
            <a:ext cx="439248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обеспечение высокого качества </a:t>
            </a:r>
            <a:r>
              <a:rPr lang="ru-RU" sz="1400" b="1" dirty="0" smtClean="0"/>
              <a:t>российского </a:t>
            </a:r>
            <a:r>
              <a:rPr lang="ru-RU" b="1" dirty="0" smtClean="0"/>
              <a:t>образования</a:t>
            </a:r>
            <a:r>
              <a:rPr lang="ru-RU" sz="1400" b="1" dirty="0" smtClean="0"/>
              <a:t> в соответствии с меняющимися запросами населения и перспективными задачами развития российского общества и экономики</a:t>
            </a:r>
            <a:endParaRPr lang="ru-RU" sz="14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61536" y="1556792"/>
            <a:ext cx="428246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повышение </a:t>
            </a:r>
          </a:p>
          <a:p>
            <a:pPr algn="ctr"/>
            <a:r>
              <a:rPr lang="ru-RU" b="1" dirty="0" smtClean="0"/>
              <a:t>эффективности реализации</a:t>
            </a:r>
            <a:r>
              <a:rPr lang="ru-RU" b="1" dirty="0"/>
              <a:t> </a:t>
            </a:r>
            <a:r>
              <a:rPr lang="ru-RU" b="1" dirty="0" smtClean="0"/>
              <a:t>молодежной политики </a:t>
            </a:r>
          </a:p>
          <a:p>
            <a:pPr algn="ctr"/>
            <a:r>
              <a:rPr lang="ru-RU" sz="1400" b="1" dirty="0" smtClean="0"/>
              <a:t>в интересах</a:t>
            </a:r>
            <a:r>
              <a:rPr lang="ru-RU" sz="1400" b="1" dirty="0"/>
              <a:t> </a:t>
            </a:r>
            <a:r>
              <a:rPr lang="ru-RU" sz="1400" b="1" dirty="0" smtClean="0"/>
              <a:t>инновационного социально ориентированного</a:t>
            </a:r>
            <a:r>
              <a:rPr lang="ru-RU" sz="1400" b="1" dirty="0"/>
              <a:t> </a:t>
            </a:r>
            <a:r>
              <a:rPr lang="ru-RU" sz="1400" b="1" dirty="0" smtClean="0"/>
              <a:t>развития страны</a:t>
            </a:r>
            <a:endParaRPr lang="ru-RU" sz="1400" b="1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283400139"/>
              </p:ext>
            </p:extLst>
          </p:nvPr>
        </p:nvGraphicFramePr>
        <p:xfrm>
          <a:off x="0" y="2905152"/>
          <a:ext cx="9144000" cy="441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6823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6096000" cy="1152128"/>
          </a:xfrm>
        </p:spPr>
        <p:txBody>
          <a:bodyPr/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эффективный контракт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3136" y="1556792"/>
            <a:ext cx="87849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  выполнение  трудовых  обязанностей,  предусмотренных настоящим</a:t>
            </a:r>
          </a:p>
          <a:p>
            <a:r>
              <a:rPr lang="ru-RU" dirty="0"/>
              <a:t>трудовым договором, работнику устанавливается заработная плата в размере:</a:t>
            </a:r>
          </a:p>
          <a:p>
            <a:r>
              <a:rPr lang="ru-RU" dirty="0"/>
              <a:t>    а)  должностной  оклад,  ставка  заработной  платы ___________ рублей в</a:t>
            </a:r>
          </a:p>
          <a:p>
            <a:r>
              <a:rPr lang="ru-RU" dirty="0"/>
              <a:t>месяц;</a:t>
            </a:r>
          </a:p>
          <a:p>
            <a:r>
              <a:rPr lang="ru-RU" dirty="0"/>
              <a:t>    б) работнику производятся выплаты компенсационного характера: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479469"/>
              </p:ext>
            </p:extLst>
          </p:nvPr>
        </p:nvGraphicFramePr>
        <p:xfrm>
          <a:off x="179511" y="3034120"/>
          <a:ext cx="8784978" cy="1577340"/>
        </p:xfrm>
        <a:graphic>
          <a:graphicData uri="http://schemas.openxmlformats.org/drawingml/2006/table">
            <a:tbl>
              <a:tblPr/>
              <a:tblGrid>
                <a:gridCol w="2928326"/>
                <a:gridCol w="2815698"/>
                <a:gridCol w="3040954"/>
              </a:tblGrid>
              <a:tr h="861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Наименование выплаты  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Размер выплаты     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Фактор, обусловливающий</a:t>
                      </a:r>
                      <a:br>
                        <a:rPr lang="ru-RU" sz="1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получение выплаты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10776" y="4581128"/>
            <a:ext cx="8609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в) работнику производятся выплаты стимулирующего характера: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612548"/>
              </p:ext>
            </p:extLst>
          </p:nvPr>
        </p:nvGraphicFramePr>
        <p:xfrm>
          <a:off x="0" y="5039360"/>
          <a:ext cx="9144001" cy="1752600"/>
        </p:xfrm>
        <a:graphic>
          <a:graphicData uri="http://schemas.openxmlformats.org/drawingml/2006/table">
            <a:tbl>
              <a:tblPr/>
              <a:tblGrid>
                <a:gridCol w="1943101"/>
                <a:gridCol w="1371601"/>
                <a:gridCol w="1828799"/>
                <a:gridCol w="1943101"/>
                <a:gridCol w="2057399"/>
              </a:tblGrid>
              <a:tr h="1356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Наименование  </a:t>
                      </a:r>
                      <a:br>
                        <a:rPr lang="ru-RU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выплаты    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Условия  </a:t>
                      </a:r>
                      <a:br>
                        <a:rPr lang="ru-RU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получения </a:t>
                      </a:r>
                      <a:br>
                        <a:rPr lang="ru-RU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выплаты  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ru-RU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Показатели  </a:t>
                      </a:r>
                      <a:br>
                        <a:rPr lang="ru-RU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и критерии  </a:t>
                      </a:r>
                      <a:br>
                        <a:rPr lang="ru-RU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оценки    </a:t>
                      </a:r>
                      <a:br>
                        <a:rPr lang="ru-RU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эффективности </a:t>
                      </a:r>
                      <a:br>
                        <a:rPr lang="ru-RU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деятельности</a:t>
                      </a:r>
                      <a:r>
                        <a:rPr lang="ru-RU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Периодичность 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Размер выплаты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ourier New"/>
                          <a:ea typeface="Times New Roman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ourier New"/>
                          <a:ea typeface="Times New Roman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Calibri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ourier New"/>
                          <a:ea typeface="Times New Roman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ourier New"/>
                          <a:ea typeface="Times New Roman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ourier New"/>
                          <a:ea typeface="Times New Roman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ourier New"/>
                          <a:ea typeface="Times New Roman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ourier New"/>
                          <a:ea typeface="Times New Roman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ourier New"/>
                          <a:ea typeface="Times New Roman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ourier New"/>
                          <a:ea typeface="Times New Roman"/>
                          <a:cs typeface="Calibri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368048" y="330032"/>
            <a:ext cx="2775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Распоряжение Правительства РФ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от 26.11.2012 N 2190-р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3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ЗА ВНИМАНИЕ!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716632"/>
          </a:xfrm>
        </p:spPr>
        <p:txBody>
          <a:bodyPr/>
          <a:lstStyle/>
          <a:p>
            <a:r>
              <a:rPr lang="ru-RU" b="1" dirty="0" smtClean="0"/>
              <a:t>Информационно-методический центр Московского района</a:t>
            </a:r>
          </a:p>
          <a:p>
            <a:endParaRPr lang="ru-RU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644008" y="5702318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Директор ИМЦ</a:t>
            </a:r>
          </a:p>
          <a:p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Лужецкая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Ирина Геннадьевна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IGLnew@mail.ru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7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676313233"/>
              </p:ext>
            </p:extLst>
          </p:nvPr>
        </p:nvGraphicFramePr>
        <p:xfrm>
          <a:off x="107504" y="1628800"/>
          <a:ext cx="8928992" cy="49657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Программы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"Развитие образования" на 2013-2020 годы</a:t>
            </a:r>
          </a:p>
        </p:txBody>
      </p:sp>
      <p:sp>
        <p:nvSpPr>
          <p:cNvPr id="7" name="Двойная стрелка вверх/вниз 6"/>
          <p:cNvSpPr/>
          <p:nvPr/>
        </p:nvSpPr>
        <p:spPr>
          <a:xfrm>
            <a:off x="1457436" y="4077072"/>
            <a:ext cx="864096" cy="122413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01208"/>
            <a:ext cx="3273425" cy="133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691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АНАЛИЗ ДЕЙСТВИТЕЛЬНОСТИ </a:t>
            </a:r>
            <a:endParaRPr lang="ru-RU" sz="28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79512" y="1700808"/>
            <a:ext cx="8640960" cy="5040560"/>
          </a:xfrm>
        </p:spPr>
        <p:txBody>
          <a:bodyPr>
            <a:normAutofit fontScale="92500" lnSpcReduction="20000"/>
          </a:bodyPr>
          <a:lstStyle/>
          <a:p>
            <a:r>
              <a:rPr lang="ru-RU" sz="1800" b="1" dirty="0"/>
              <a:t>Внедряется федеральный государственный образовательный </a:t>
            </a:r>
            <a:r>
              <a:rPr lang="ru-RU" sz="1800" b="1" dirty="0" smtClean="0"/>
              <a:t>стандарт, т</a:t>
            </a:r>
            <a:r>
              <a:rPr lang="ru-RU" sz="1800" dirty="0" smtClean="0"/>
              <a:t>ем </a:t>
            </a:r>
            <a:r>
              <a:rPr lang="ru-RU" sz="1800" dirty="0"/>
              <a:t>не менее остается актуальной </a:t>
            </a:r>
            <a:r>
              <a:rPr lang="ru-RU" sz="1800" b="1" dirty="0"/>
              <a:t>задача повышения уровня </a:t>
            </a:r>
            <a:r>
              <a:rPr lang="ru-RU" sz="1800" dirty="0"/>
              <a:t>обучения в таких областях, </a:t>
            </a:r>
            <a:r>
              <a:rPr lang="ru-RU" sz="1800" b="1" dirty="0"/>
              <a:t>как искусство, социальные науки, иностранный язык, технологии. </a:t>
            </a:r>
            <a:endParaRPr lang="ru-RU" sz="1800" b="1" dirty="0" smtClean="0"/>
          </a:p>
          <a:p>
            <a:r>
              <a:rPr lang="ru-RU" sz="1800" b="1" dirty="0"/>
              <a:t>Результаты</a:t>
            </a:r>
            <a:r>
              <a:rPr lang="ru-RU" sz="1800" dirty="0"/>
              <a:t> международных исследований в </a:t>
            </a:r>
            <a:r>
              <a:rPr lang="ru-RU" sz="1800" dirty="0" smtClean="0"/>
              <a:t>области математического </a:t>
            </a:r>
            <a:r>
              <a:rPr lang="ru-RU" sz="1800" dirty="0"/>
              <a:t>и естественнонаучного образования </a:t>
            </a:r>
            <a:r>
              <a:rPr lang="ru-RU" sz="1800" b="1" dirty="0"/>
              <a:t>(TIMSS) </a:t>
            </a:r>
            <a:r>
              <a:rPr lang="ru-RU" sz="1800" dirty="0"/>
              <a:t>и </a:t>
            </a:r>
            <a:r>
              <a:rPr lang="ru-RU" sz="1800" dirty="0" smtClean="0"/>
              <a:t>чтения </a:t>
            </a:r>
            <a:r>
              <a:rPr lang="ru-RU" sz="1800" b="1" dirty="0" smtClean="0"/>
              <a:t>(PIRLS</a:t>
            </a:r>
            <a:r>
              <a:rPr lang="ru-RU" sz="1800" b="1" dirty="0"/>
              <a:t>) </a:t>
            </a:r>
            <a:r>
              <a:rPr lang="ru-RU" sz="1800" dirty="0"/>
              <a:t>показывают, что средний уровень подготовки </a:t>
            </a:r>
            <a:r>
              <a:rPr lang="ru-RU" sz="1800" dirty="0" smtClean="0"/>
              <a:t>российских школьников </a:t>
            </a:r>
            <a:r>
              <a:rPr lang="ru-RU" sz="1800" dirty="0"/>
              <a:t>по традиционным критериям устойчиво </a:t>
            </a:r>
            <a:r>
              <a:rPr lang="ru-RU" sz="1800" b="1" dirty="0"/>
              <a:t>превышает </a:t>
            </a:r>
            <a:r>
              <a:rPr lang="ru-RU" sz="1800" b="1" dirty="0" smtClean="0"/>
              <a:t>средние международные </a:t>
            </a:r>
            <a:r>
              <a:rPr lang="ru-RU" sz="1800" b="1" dirty="0"/>
              <a:t>показатели</a:t>
            </a:r>
            <a:r>
              <a:rPr lang="ru-RU" sz="1800" b="1" dirty="0" smtClean="0"/>
              <a:t>.</a:t>
            </a:r>
          </a:p>
          <a:p>
            <a:r>
              <a:rPr lang="ru-RU" sz="1800" b="1" dirty="0"/>
              <a:t> </a:t>
            </a:r>
            <a:r>
              <a:rPr lang="ru-RU" sz="1800" dirty="0"/>
              <a:t>Одаренные российские </a:t>
            </a:r>
            <a:r>
              <a:rPr lang="ru-RU" sz="1800" dirty="0" smtClean="0"/>
              <a:t>школьники показывают</a:t>
            </a:r>
            <a:r>
              <a:rPr lang="ru-RU" sz="1800" b="1" dirty="0" smtClean="0"/>
              <a:t> </a:t>
            </a:r>
            <a:r>
              <a:rPr lang="ru-RU" sz="1800" b="1" dirty="0"/>
              <a:t>хорошие результаты на международных олимпиадах.</a:t>
            </a:r>
          </a:p>
          <a:p>
            <a:r>
              <a:rPr lang="ru-RU" sz="1800" b="1" dirty="0"/>
              <a:t>Результаты</a:t>
            </a:r>
            <a:r>
              <a:rPr lang="ru-RU" sz="1800" dirty="0"/>
              <a:t> международных сопоставительных исследований </a:t>
            </a:r>
            <a:r>
              <a:rPr lang="ru-RU" sz="1800" b="1" dirty="0" smtClean="0"/>
              <a:t>PISA </a:t>
            </a:r>
            <a:r>
              <a:rPr lang="ru-RU" sz="1800" dirty="0" smtClean="0"/>
              <a:t>показывают </a:t>
            </a:r>
            <a:r>
              <a:rPr lang="ru-RU" sz="1800" b="1" dirty="0"/>
              <a:t>отставание российских подростков </a:t>
            </a:r>
            <a:r>
              <a:rPr lang="ru-RU" sz="1800" dirty="0"/>
              <a:t>от сверстников </a:t>
            </a:r>
            <a:r>
              <a:rPr lang="ru-RU" sz="1800" dirty="0" smtClean="0"/>
              <a:t>из большинства </a:t>
            </a:r>
            <a:r>
              <a:rPr lang="ru-RU" sz="1800" dirty="0"/>
              <a:t>развитых стран мира </a:t>
            </a:r>
            <a:r>
              <a:rPr lang="ru-RU" sz="1800" b="1" dirty="0"/>
              <a:t>по ключевым для </a:t>
            </a:r>
            <a:r>
              <a:rPr lang="ru-RU" sz="1800" b="1" dirty="0" smtClean="0"/>
              <a:t>формирования функциональной </a:t>
            </a:r>
            <a:r>
              <a:rPr lang="ru-RU" sz="1800" b="1" dirty="0"/>
              <a:t>грамотности направлениям</a:t>
            </a:r>
            <a:r>
              <a:rPr lang="ru-RU" sz="1800" dirty="0"/>
              <a:t>, в том числе по </a:t>
            </a:r>
            <a:r>
              <a:rPr lang="ru-RU" sz="1800" dirty="0" smtClean="0"/>
              <a:t>владению умениями </a:t>
            </a:r>
            <a:r>
              <a:rPr lang="ru-RU" sz="1800" dirty="0"/>
              <a:t>применять полученные знания на практике</a:t>
            </a:r>
            <a:r>
              <a:rPr lang="ru-RU" sz="1800" dirty="0" smtClean="0"/>
              <a:t>.</a:t>
            </a:r>
          </a:p>
          <a:p>
            <a:r>
              <a:rPr lang="ru-RU" sz="1800" b="1" dirty="0" smtClean="0"/>
              <a:t>Констатируется недостаточное распространение </a:t>
            </a:r>
            <a:r>
              <a:rPr lang="ru-RU" sz="1800" b="1" dirty="0" err="1" smtClean="0"/>
              <a:t>деятельностных</a:t>
            </a:r>
            <a:r>
              <a:rPr lang="ru-RU" sz="1800" b="1" dirty="0" smtClean="0"/>
              <a:t> (проектных</a:t>
            </a:r>
            <a:r>
              <a:rPr lang="ru-RU" sz="1800" b="1" dirty="0"/>
              <a:t>, исследовательских) образовательных технологий и </a:t>
            </a:r>
            <a:r>
              <a:rPr lang="ru-RU" sz="1800" b="1" dirty="0" smtClean="0"/>
              <a:t>слабое развитие </a:t>
            </a:r>
            <a:r>
              <a:rPr lang="ru-RU" sz="1800" b="1" dirty="0"/>
              <a:t>профильного образования, особенно в области естественных </a:t>
            </a:r>
            <a:r>
              <a:rPr lang="ru-RU" sz="1800" b="1" dirty="0" smtClean="0"/>
              <a:t>наук и </a:t>
            </a:r>
            <a:r>
              <a:rPr lang="ru-RU" sz="1800" b="1" dirty="0"/>
              <a:t>технологии</a:t>
            </a:r>
            <a:r>
              <a:rPr lang="ru-RU" sz="1800" b="1" dirty="0" smtClean="0"/>
              <a:t>.</a:t>
            </a:r>
          </a:p>
          <a:p>
            <a:r>
              <a:rPr lang="ru-RU" sz="1800" b="1" dirty="0" smtClean="0"/>
              <a:t>Имеет место недостаточная </a:t>
            </a:r>
            <a:r>
              <a:rPr lang="ru-RU" sz="1800" b="1" dirty="0"/>
              <a:t>эффективность общего образования в формировании компетенций, востребованных в современной социальной жизни и экономике.</a:t>
            </a:r>
          </a:p>
          <a:p>
            <a:endParaRPr lang="ru-RU" sz="1800" b="1" dirty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6248400" y="188640"/>
            <a:ext cx="2895600" cy="1080120"/>
          </a:xfrm>
        </p:spPr>
        <p:txBody>
          <a:bodyPr>
            <a:normAutofit fontScale="62500" lnSpcReduction="20000"/>
          </a:bodyPr>
          <a:lstStyle/>
          <a:p>
            <a:endParaRPr lang="ru-RU" sz="2400" dirty="0" smtClean="0"/>
          </a:p>
          <a:p>
            <a:r>
              <a:rPr lang="ru-RU" sz="3200" b="1" dirty="0" smtClean="0"/>
              <a:t>Как </a:t>
            </a:r>
            <a:r>
              <a:rPr lang="ru-RU" sz="3200" b="1" dirty="0"/>
              <a:t>мы образовываем </a:t>
            </a:r>
            <a:r>
              <a:rPr lang="ru-RU" sz="3200" b="1" dirty="0" smtClean="0"/>
              <a:t>и воспитываем ?</a:t>
            </a:r>
            <a:endParaRPr lang="ru-RU" sz="3200" b="1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0189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АНАЛИЗ ДЕЙСТВИТЕЛЬНОСТИ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3726152"/>
          </a:xfrm>
        </p:spPr>
        <p:txBody>
          <a:bodyPr>
            <a:normAutofit/>
          </a:bodyPr>
          <a:lstStyle/>
          <a:p>
            <a:r>
              <a:rPr lang="ru-RU" sz="1800" dirty="0"/>
              <a:t>Намечается </a:t>
            </a:r>
            <a:r>
              <a:rPr lang="ru-RU" sz="1800" b="1" dirty="0"/>
              <a:t>тенденция формирования сегмента школ, устойчиво демонстрирующих низкие учебные результаты</a:t>
            </a:r>
            <a:r>
              <a:rPr lang="ru-RU" sz="1800" dirty="0"/>
              <a:t> на всех ступенях </a:t>
            </a:r>
            <a:r>
              <a:rPr lang="ru-RU" sz="1800" dirty="0" smtClean="0"/>
              <a:t>образования.</a:t>
            </a:r>
          </a:p>
          <a:p>
            <a:r>
              <a:rPr lang="ru-RU" sz="1800" b="1" dirty="0"/>
              <a:t>Негативные тенденции в подростковой и молодежной среде (алкоголизм, употребление наркотиков, насилие, ксенофобия) </a:t>
            </a:r>
            <a:r>
              <a:rPr lang="ru-RU" sz="1800" dirty="0"/>
              <a:t>свидетельствуют о необходимости усиления участия образования в решении задач воспитания, формирования социальных компетенций и гражданских установок.</a:t>
            </a:r>
          </a:p>
          <a:p>
            <a:r>
              <a:rPr lang="ru-RU" sz="1800" b="1" dirty="0" smtClean="0"/>
              <a:t>Возможности для </a:t>
            </a:r>
            <a:r>
              <a:rPr lang="ru-RU" sz="1800" b="1" dirty="0"/>
              <a:t>принятия управленческих решений по </a:t>
            </a:r>
            <a:r>
              <a:rPr lang="ru-RU" sz="1800" b="1" dirty="0" smtClean="0"/>
              <a:t>повышению качества </a:t>
            </a:r>
            <a:r>
              <a:rPr lang="ru-RU" sz="1800" b="1" dirty="0"/>
              <a:t>образования ограничены </a:t>
            </a:r>
            <a:r>
              <a:rPr lang="ru-RU" sz="1800" dirty="0"/>
              <a:t>в ситуации </a:t>
            </a:r>
            <a:r>
              <a:rPr lang="ru-RU" sz="1800" dirty="0" smtClean="0"/>
              <a:t>незавершенности формирования </a:t>
            </a:r>
            <a:r>
              <a:rPr lang="ru-RU" sz="1800" dirty="0"/>
              <a:t>системы независимой оценки качества образования на </a:t>
            </a:r>
            <a:r>
              <a:rPr lang="ru-RU" sz="1800" dirty="0" smtClean="0"/>
              <a:t>всех уровнях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27216" y="332656"/>
            <a:ext cx="2895600" cy="944880"/>
          </a:xfrm>
        </p:spPr>
        <p:txBody>
          <a:bodyPr>
            <a:noAutofit/>
          </a:bodyPr>
          <a:lstStyle/>
          <a:p>
            <a:r>
              <a:rPr lang="ru-RU" sz="2000" b="1" dirty="0"/>
              <a:t>Как </a:t>
            </a:r>
            <a:r>
              <a:rPr lang="ru-RU" sz="2000" b="1" dirty="0" smtClean="0"/>
              <a:t>мы образовываем </a:t>
            </a:r>
            <a:r>
              <a:rPr lang="ru-RU" sz="2000" b="1" dirty="0"/>
              <a:t>и воспитываем ?</a:t>
            </a:r>
          </a:p>
          <a:p>
            <a:endParaRPr lang="ru-RU" sz="2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0688" y="5301208"/>
            <a:ext cx="871296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/>
              <a:t>Не завершено формирование общероссийской системы оценки качества образования.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/>
              <a:t> Не обеспечена информационная открытость результатов деятельности системы образования. </a:t>
            </a:r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884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92500" lnSpcReduction="10000"/>
          </a:bodyPr>
          <a:lstStyle/>
          <a:p>
            <a:r>
              <a:rPr lang="ru-RU" sz="2100" b="1" dirty="0"/>
              <a:t>разрывы в качестве образовательных результатов </a:t>
            </a:r>
            <a:r>
              <a:rPr lang="ru-RU" sz="2100" dirty="0"/>
              <a:t>между общеобразовательными организациями, работающими в </a:t>
            </a:r>
            <a:r>
              <a:rPr lang="ru-RU" sz="2100" dirty="0" smtClean="0"/>
              <a:t>разных социокультурных </a:t>
            </a:r>
            <a:r>
              <a:rPr lang="ru-RU" sz="2100" dirty="0"/>
              <a:t>условиях;</a:t>
            </a:r>
          </a:p>
          <a:p>
            <a:r>
              <a:rPr lang="ru-RU" sz="2100" b="1" dirty="0"/>
              <a:t>высокая доля </a:t>
            </a:r>
            <a:r>
              <a:rPr lang="ru-RU" sz="2100" dirty="0"/>
              <a:t>школьников, </a:t>
            </a:r>
            <a:r>
              <a:rPr lang="ru-RU" sz="2100" b="1" dirty="0"/>
              <a:t>не достигающих</a:t>
            </a:r>
            <a:r>
              <a:rPr lang="ru-RU" sz="2100" dirty="0"/>
              <a:t> удовлетворительного </a:t>
            </a:r>
            <a:r>
              <a:rPr lang="ru-RU" sz="2100" b="1" dirty="0"/>
              <a:t>уровня функциональной грамотности;</a:t>
            </a:r>
          </a:p>
          <a:p>
            <a:r>
              <a:rPr lang="ru-RU" sz="2100" b="1" dirty="0"/>
              <a:t>недостаточные условия для удовлетворения потребностей детей </a:t>
            </a:r>
            <a:r>
              <a:rPr lang="ru-RU" sz="2100" b="1" dirty="0" smtClean="0"/>
              <a:t>с ограниченными </a:t>
            </a:r>
            <a:r>
              <a:rPr lang="ru-RU" sz="2100" b="1" dirty="0"/>
              <a:t>возможностями здоровья </a:t>
            </a:r>
            <a:r>
              <a:rPr lang="ru-RU" sz="2100" dirty="0"/>
              <a:t>в программах дистанционного </a:t>
            </a:r>
            <a:r>
              <a:rPr lang="ru-RU" sz="2100" dirty="0" err="1" smtClean="0"/>
              <a:t>иинклюзивного</a:t>
            </a:r>
            <a:r>
              <a:rPr lang="ru-RU" sz="2100" dirty="0" smtClean="0"/>
              <a:t> </a:t>
            </a:r>
            <a:r>
              <a:rPr lang="ru-RU" sz="2100" dirty="0"/>
              <a:t>образования, </a:t>
            </a:r>
            <a:r>
              <a:rPr lang="ru-RU" sz="2100" dirty="0" smtClean="0"/>
              <a:t>психолого-медико-социального сопровождения;</a:t>
            </a:r>
          </a:p>
          <a:p>
            <a:r>
              <a:rPr lang="ru-RU" sz="2100" b="1" dirty="0"/>
              <a:t>дифференциация</a:t>
            </a:r>
            <a:r>
              <a:rPr lang="ru-RU" sz="2100" dirty="0"/>
              <a:t> </a:t>
            </a:r>
            <a:r>
              <a:rPr lang="ru-RU" sz="2100" b="1" dirty="0"/>
              <a:t>доступности услуг  дополнительного </a:t>
            </a:r>
            <a:r>
              <a:rPr lang="ru-RU" sz="2100" b="1" dirty="0" smtClean="0"/>
              <a:t>образования</a:t>
            </a:r>
            <a:r>
              <a:rPr lang="ru-RU" sz="2100" dirty="0" smtClean="0"/>
              <a:t>;</a:t>
            </a:r>
            <a:endParaRPr lang="ru-RU" sz="2100" dirty="0"/>
          </a:p>
          <a:p>
            <a:r>
              <a:rPr lang="ru-RU" sz="2100" b="1" dirty="0"/>
              <a:t>низкий потенциал системы воспитания </a:t>
            </a:r>
            <a:r>
              <a:rPr lang="ru-RU" sz="2100" dirty="0"/>
              <a:t>и медленное обновление </a:t>
            </a:r>
            <a:r>
              <a:rPr lang="ru-RU" sz="2100" dirty="0" smtClean="0"/>
              <a:t>ее технологий;</a:t>
            </a:r>
          </a:p>
          <a:p>
            <a:r>
              <a:rPr lang="ru-RU" sz="2100" b="1" dirty="0"/>
              <a:t>низкий уровень вовлеченности детей в неформальное </a:t>
            </a:r>
            <a:r>
              <a:rPr lang="ru-RU" sz="2100" dirty="0"/>
              <a:t>(вне рамок</a:t>
            </a:r>
          </a:p>
          <a:p>
            <a:r>
              <a:rPr lang="ru-RU" sz="2100" dirty="0"/>
              <a:t>организаций дополнительного образования детей) и </a:t>
            </a:r>
            <a:r>
              <a:rPr lang="ru-RU" sz="2100" dirty="0" err="1"/>
              <a:t>информальное</a:t>
            </a:r>
            <a:r>
              <a:rPr lang="ru-RU" sz="2100" dirty="0"/>
              <a:t> (</a:t>
            </a:r>
            <a:r>
              <a:rPr lang="ru-RU" sz="2100" dirty="0" smtClean="0"/>
              <a:t>медиа, Интернет</a:t>
            </a:r>
            <a:r>
              <a:rPr lang="ru-RU" sz="2100" dirty="0"/>
              <a:t>) </a:t>
            </a:r>
            <a:r>
              <a:rPr lang="ru-RU" sz="2100" b="1" dirty="0"/>
              <a:t>образование</a:t>
            </a:r>
            <a:r>
              <a:rPr lang="ru-RU" sz="2100" b="1" dirty="0" smtClean="0"/>
              <a:t>.</a:t>
            </a:r>
            <a:endParaRPr lang="ru-RU" sz="2100" b="1" dirty="0"/>
          </a:p>
          <a:p>
            <a:r>
              <a:rPr lang="ru-RU" sz="2100" b="1" dirty="0"/>
              <a:t>несоответствие </a:t>
            </a:r>
            <a:r>
              <a:rPr lang="ru-RU" sz="2100" b="1" dirty="0" smtClean="0"/>
              <a:t>номенклатуры </a:t>
            </a:r>
            <a:r>
              <a:rPr lang="ru-RU" sz="2100" b="1" dirty="0"/>
              <a:t>услуг организаций дополнительного образования</a:t>
            </a:r>
            <a:r>
              <a:rPr lang="ru-RU" sz="2100" dirty="0"/>
              <a:t> детей </a:t>
            </a:r>
            <a:r>
              <a:rPr lang="ru-RU" sz="2100" dirty="0" smtClean="0"/>
              <a:t>и </a:t>
            </a:r>
            <a:r>
              <a:rPr lang="ru-RU" sz="2100" b="1" dirty="0" smtClean="0"/>
              <a:t>изменяющихся </a:t>
            </a:r>
            <a:r>
              <a:rPr lang="ru-RU" sz="2100" b="1" dirty="0"/>
              <a:t>потребностей</a:t>
            </a:r>
            <a:r>
              <a:rPr lang="ru-RU" sz="2100" dirty="0"/>
              <a:t> населения;</a:t>
            </a:r>
          </a:p>
          <a:p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28184" y="404664"/>
            <a:ext cx="2743200" cy="944880"/>
          </a:xfrm>
        </p:spPr>
        <p:txBody>
          <a:bodyPr>
            <a:noAutofit/>
          </a:bodyPr>
          <a:lstStyle/>
          <a:p>
            <a:r>
              <a:rPr lang="ru-RU" sz="2000" b="1" dirty="0"/>
              <a:t>Как мы образовываем и воспитываем ?</a:t>
            </a:r>
          </a:p>
          <a:p>
            <a:endParaRPr lang="ru-RU" sz="20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5638800" cy="946150"/>
          </a:xfrm>
        </p:spPr>
        <p:txBody>
          <a:bodyPr/>
          <a:lstStyle/>
          <a:p>
            <a:r>
              <a:rPr lang="ru-RU" sz="2400" dirty="0" smtClean="0"/>
              <a:t>ДЕТАЛЬНЫЙ АНАЛИЗ </a:t>
            </a:r>
            <a:r>
              <a:rPr lang="ru-RU" sz="2400" dirty="0"/>
              <a:t>ДЕЙСТВИТЕЛЬНОСТИ </a:t>
            </a:r>
          </a:p>
        </p:txBody>
      </p:sp>
    </p:spTree>
    <p:extLst>
      <p:ext uri="{BB962C8B-B14F-4D97-AF65-F5344CB8AC3E}">
        <p14:creationId xmlns:p14="http://schemas.microsoft.com/office/powerpoint/2010/main" val="84234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6176" y="188640"/>
            <a:ext cx="2987824" cy="1090166"/>
          </a:xfrm>
        </p:spPr>
        <p:txBody>
          <a:bodyPr/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000" b="1" dirty="0" smtClean="0"/>
              <a:t>Чего хотим и как </a:t>
            </a:r>
            <a:r>
              <a:rPr lang="ru-RU" sz="2000" b="1" dirty="0"/>
              <a:t>«добраться» до желаемого будущего?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272" y="1628800"/>
            <a:ext cx="9036496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Миссия </a:t>
            </a:r>
            <a:r>
              <a:rPr lang="ru-RU" sz="2000" b="1" dirty="0"/>
              <a:t>образования  </a:t>
            </a:r>
            <a:r>
              <a:rPr lang="ru-RU" sz="2000" dirty="0" smtClean="0"/>
              <a:t>- реализация </a:t>
            </a:r>
            <a:r>
              <a:rPr lang="ru-RU" sz="2000" dirty="0"/>
              <a:t>каждым </a:t>
            </a:r>
            <a:r>
              <a:rPr lang="ru-RU" sz="2000" dirty="0" smtClean="0"/>
              <a:t>гражданином своего </a:t>
            </a:r>
            <a:r>
              <a:rPr lang="ru-RU" sz="2000" dirty="0"/>
              <a:t>позитивного социального, культурного, </a:t>
            </a:r>
            <a:r>
              <a:rPr lang="ru-RU" sz="2000" dirty="0" smtClean="0"/>
              <a:t>экономического потенциала и </a:t>
            </a:r>
            <a:r>
              <a:rPr lang="ru-RU" sz="2000" dirty="0"/>
              <a:t>в конечном итоге - социально-экономическое </a:t>
            </a:r>
            <a:r>
              <a:rPr lang="ru-RU" sz="2000" dirty="0" smtClean="0"/>
              <a:t>развитие России</a:t>
            </a:r>
            <a:r>
              <a:rPr lang="ru-RU" sz="2000" dirty="0"/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548680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ПРИОРИТЕТЫ РАЗВИТИЯ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1992" y="2622064"/>
            <a:ext cx="8940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Цель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- обеспечивать доступность качественных образовательных услуг на протяжении жизни каждого человека.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3176" y="3355652"/>
            <a:ext cx="8761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азвитие сферы непрерывного образования, включающей гибко организованные вариативные формы образования и социализации на протяжении всей жизни человека.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3176" y="4341028"/>
            <a:ext cx="87613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М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одернизация сферы образования в направлении</a:t>
            </a:r>
          </a:p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большей открытости, больших возможностей для инициативы и</a:t>
            </a:r>
          </a:p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активности самих получателей образовательных услуг, включая</a:t>
            </a:r>
          </a:p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обучающихся, их семьи, работодателей и местные сообщества через</a:t>
            </a:r>
          </a:p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вовлечение их как в развитие системы образования и управление</a:t>
            </a:r>
          </a:p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образовательным процессом, так и непосредственно в образовательную</a:t>
            </a:r>
          </a:p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деятельность.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4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5638800" cy="946150"/>
          </a:xfrm>
        </p:spPr>
        <p:txBody>
          <a:bodyPr/>
          <a:lstStyle/>
          <a:p>
            <a:r>
              <a:rPr lang="ru-RU" sz="2000" b="1" dirty="0"/>
              <a:t>"Развитие дошкольного, общего образования и</a:t>
            </a:r>
            <a:br>
              <a:rPr lang="ru-RU" sz="2000" b="1" dirty="0"/>
            </a:br>
            <a:r>
              <a:rPr lang="ru-RU" sz="2000" b="1" dirty="0"/>
              <a:t>дополнительного образования детей"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28" y="2650650"/>
            <a:ext cx="8712968" cy="4090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Задачи подпрограммы</a:t>
            </a:r>
          </a:p>
          <a:p>
            <a:r>
              <a:rPr lang="ru-RU" sz="1800" dirty="0"/>
              <a:t>формирование образовательной сети и финансово-экономических механизмов, обеспечивающих равный доступ населения к услугам дошкольного, общего образования и </a:t>
            </a:r>
            <a:r>
              <a:rPr lang="ru-RU" sz="1800" dirty="0" smtClean="0"/>
              <a:t>дополнительного </a:t>
            </a:r>
            <a:r>
              <a:rPr lang="ru-RU" sz="1800" dirty="0"/>
              <a:t>образования детей</a:t>
            </a:r>
            <a:r>
              <a:rPr lang="ru-RU" sz="1800" dirty="0" smtClean="0"/>
              <a:t>;</a:t>
            </a:r>
          </a:p>
          <a:p>
            <a:r>
              <a:rPr lang="ru-RU" sz="1800" dirty="0"/>
              <a:t>модернизация содержания образовательной среды для </a:t>
            </a:r>
            <a:r>
              <a:rPr lang="ru-RU" sz="1800" dirty="0" smtClean="0"/>
              <a:t>обеспечения готовности </a:t>
            </a:r>
            <a:r>
              <a:rPr lang="ru-RU" sz="1800" dirty="0"/>
              <a:t>выпускников общеобразовательных организаций к дальнейшему обучению и деятельности в высокотехнологичной </a:t>
            </a:r>
            <a:r>
              <a:rPr lang="ru-RU" sz="1800" dirty="0" smtClean="0"/>
              <a:t>экономике;</a:t>
            </a:r>
          </a:p>
          <a:p>
            <a:r>
              <a:rPr lang="ru-RU" sz="1800" dirty="0" smtClean="0"/>
              <a:t>создание </a:t>
            </a:r>
            <a:r>
              <a:rPr lang="ru-RU" sz="1800" dirty="0"/>
              <a:t>современной инфраструктуры неформального образования для формирования у обучающихся социальных компетенций, гражданских установок, культуры здорового образа жизни.</a:t>
            </a:r>
            <a:endParaRPr lang="ru-RU" sz="1800" dirty="0" smtClean="0"/>
          </a:p>
          <a:p>
            <a:endParaRPr lang="ru-RU" sz="1800" dirty="0" smtClean="0"/>
          </a:p>
          <a:p>
            <a:pPr marL="0" indent="0">
              <a:buNone/>
            </a:pPr>
            <a:endParaRPr lang="ru-RU" sz="1600" dirty="0"/>
          </a:p>
          <a:p>
            <a:endParaRPr lang="ru-RU" sz="1600" dirty="0"/>
          </a:p>
          <a:p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518128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</a:rPr>
              <a:t>Цель </a:t>
            </a:r>
            <a:r>
              <a:rPr lang="ru-RU" b="1" kern="0" dirty="0">
                <a:solidFill>
                  <a:schemeClr val="tx2">
                    <a:lumMod val="75000"/>
                  </a:schemeClr>
                </a:solidFill>
              </a:rPr>
              <a:t>подпрограммы "Развитие дошкольного, общего образования и</a:t>
            </a:r>
          </a:p>
          <a:p>
            <a:pPr lvl="0"/>
            <a:r>
              <a:rPr lang="ru-RU" b="1" kern="0" dirty="0">
                <a:solidFill>
                  <a:schemeClr val="tx2">
                    <a:lumMod val="75000"/>
                  </a:schemeClr>
                </a:solidFill>
              </a:rPr>
              <a:t>дополнительного образования детей"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</a:rPr>
              <a:t>- создание в системе дошкольного, общего и</a:t>
            </a:r>
            <a:r>
              <a:rPr kumimoji="0" lang="ru-RU" sz="18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</a:rPr>
              <a:t>дополнительного образования равных возможностей для современного качественного образования и позитивной социализации детей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7200" b="1" dirty="0" smtClean="0"/>
              <a:t>Чего хотим и как </a:t>
            </a:r>
            <a:r>
              <a:rPr lang="ru-RU" sz="7200" b="1" dirty="0"/>
              <a:t>«добраться» до желаемого будущего?</a:t>
            </a:r>
            <a:br>
              <a:rPr lang="ru-RU" sz="7200" b="1" dirty="0"/>
            </a:b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1579919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Достижение новых качественных образовательных результатов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ДОРОЖНАЯ КАРТА</a:t>
            </a:r>
            <a:endParaRPr lang="ru-RU" sz="20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251772"/>
              </p:ext>
            </p:extLst>
          </p:nvPr>
        </p:nvGraphicFramePr>
        <p:xfrm>
          <a:off x="0" y="1628800"/>
          <a:ext cx="9144000" cy="5930061"/>
        </p:xfrm>
        <a:graphic>
          <a:graphicData uri="http://schemas.openxmlformats.org/drawingml/2006/table">
            <a:tbl>
              <a:tblPr firstRow="1" firstCol="1" bandRow="1"/>
              <a:tblGrid>
                <a:gridCol w="1830301"/>
                <a:gridCol w="7313699"/>
              </a:tblGrid>
              <a:tr h="251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Сроки реализации</a:t>
                      </a:r>
                      <a:endParaRPr lang="ru-RU" sz="18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18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22876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мероприятий по внедрению федеральных государственных образовательных стандартов:</a:t>
                      </a:r>
                      <a:endParaRPr lang="ru-RU" sz="18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63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начального общего образования</a:t>
                      </a:r>
                      <a:endParaRPr lang="ru-RU" sz="18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3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2013 - 2014 </a:t>
                      </a:r>
                      <a:endParaRPr lang="ru-RU" sz="180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годы</a:t>
                      </a:r>
                      <a:endParaRPr lang="ru-RU" sz="180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удельный вес численности обучающихся организаций общего образования, обучающихся по новым федеральным государственным образовательным стандартам.</a:t>
                      </a:r>
                      <a:endParaRPr lang="ru-RU" sz="18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5163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основного общего образования</a:t>
                      </a:r>
                      <a:endParaRPr lang="ru-RU" sz="18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8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2015 - 2018 </a:t>
                      </a:r>
                      <a:endParaRPr lang="ru-RU" sz="18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годы</a:t>
                      </a:r>
                      <a:endParaRPr lang="ru-RU" sz="18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удельный вес численности обучающихся организаций общего образования, обучающихся по новым федеральным государственным образовательным стандартам. </a:t>
                      </a:r>
                      <a:r>
                        <a:rPr lang="ru-RU" sz="1800" i="1" u="sng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Отношение среднего балла единого государственного экзамена (в расчете на 1 предмет) в 10 процентах школ с лучшими результатами единого государственного</a:t>
                      </a:r>
                      <a:r>
                        <a:rPr lang="ru-RU" sz="1800" i="1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i="1" u="sng" dirty="0">
                          <a:solidFill>
                            <a:srgbClr val="365F9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экзамена к среднему баллу единого государственного экзамена (в расчете на 1 предмет) в 10 процентах школ с худшими результатами единого государственного экзамена. </a:t>
                      </a:r>
                      <a:endParaRPr lang="ru-RU" sz="18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51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365F9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856173"/>
            <a:ext cx="622474" cy="273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050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Порядок</Template>
  <TotalTime>3744</TotalTime>
  <Words>2382</Words>
  <Application>Microsoft Office PowerPoint</Application>
  <PresentationFormat>Экран (4:3)</PresentationFormat>
  <Paragraphs>383</Paragraphs>
  <Slides>21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Тема1</vt:lpstr>
      <vt:lpstr>Новые институциональные нормы </vt:lpstr>
      <vt:lpstr>Цели и задачи Программы:</vt:lpstr>
      <vt:lpstr>Структура Программы</vt:lpstr>
      <vt:lpstr>АНАЛИЗ ДЕЙСТВИТЕЛЬНОСТИ </vt:lpstr>
      <vt:lpstr>АНАЛИЗ ДЕЙСТВИТЕЛЬНОСТИ </vt:lpstr>
      <vt:lpstr>ДЕТАЛЬНЫЙ АНАЛИЗ ДЕЙСТВИТЕЛЬНОСТИ </vt:lpstr>
      <vt:lpstr> Чего хотим и как «добраться» до желаемого будущего? </vt:lpstr>
      <vt:lpstr>"Развитие дошкольного, общего образования и дополнительного образования детей" </vt:lpstr>
      <vt:lpstr>Достижение новых качественных образовательных результатов</vt:lpstr>
      <vt:lpstr>Достижение новых качественных образовательных результатов</vt:lpstr>
      <vt:lpstr>Достижение новых качественных образовательных результатов</vt:lpstr>
      <vt:lpstr>Обеспечение доступности качественного образования</vt:lpstr>
      <vt:lpstr> Показатели повышения эффективности и качества услуг в сфере общего образования, соотнесенные с этапами перехода к эффективному контракту </vt:lpstr>
      <vt:lpstr> Показатели повышения эффективности и качества услуг в сфере общего образования, соотнесенные с этапами перехода к эффективному контракту </vt:lpstr>
      <vt:lpstr>АНАЛИЗ ДЕЙСТВИТЕЛЬНОСТИ </vt:lpstr>
      <vt:lpstr>Совершенствование кадрового потенциала образования</vt:lpstr>
      <vt:lpstr>Презентация PowerPoint</vt:lpstr>
      <vt:lpstr> эффективный контракт </vt:lpstr>
      <vt:lpstr> эффективный контракт </vt:lpstr>
      <vt:lpstr> эффективный контракт </vt:lpstr>
      <vt:lpstr> СПАСИБО ЗА ВНИМАНИЕ!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институциональные нормы</dc:title>
  <dc:creator>Ирина Генадьевна</dc:creator>
  <cp:lastModifiedBy>Ирина Генадьевна</cp:lastModifiedBy>
  <cp:revision>99</cp:revision>
  <dcterms:created xsi:type="dcterms:W3CDTF">2013-02-10T15:53:10Z</dcterms:created>
  <dcterms:modified xsi:type="dcterms:W3CDTF">2013-10-17T12:07:23Z</dcterms:modified>
</cp:coreProperties>
</file>